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62"/>
  </p:notesMasterIdLst>
  <p:handoutMasterIdLst>
    <p:handoutMasterId r:id="rId63"/>
  </p:handoutMasterIdLst>
  <p:sldIdLst>
    <p:sldId id="603" r:id="rId5"/>
    <p:sldId id="2618" r:id="rId6"/>
    <p:sldId id="2147483557" r:id="rId7"/>
    <p:sldId id="2147483558" r:id="rId8"/>
    <p:sldId id="2147483483" r:id="rId9"/>
    <p:sldId id="2147483619" r:id="rId10"/>
    <p:sldId id="2147483608" r:id="rId11"/>
    <p:sldId id="2147483644" r:id="rId12"/>
    <p:sldId id="2147483640" r:id="rId13"/>
    <p:sldId id="263" r:id="rId14"/>
    <p:sldId id="264" r:id="rId15"/>
    <p:sldId id="262" r:id="rId16"/>
    <p:sldId id="2147483641" r:id="rId17"/>
    <p:sldId id="2147483642" r:id="rId18"/>
    <p:sldId id="2147483643" r:id="rId19"/>
    <p:sldId id="2147483645" r:id="rId20"/>
    <p:sldId id="2147483646" r:id="rId21"/>
    <p:sldId id="282" r:id="rId22"/>
    <p:sldId id="271" r:id="rId23"/>
    <p:sldId id="272" r:id="rId24"/>
    <p:sldId id="2147483647" r:id="rId25"/>
    <p:sldId id="256" r:id="rId26"/>
    <p:sldId id="257" r:id="rId27"/>
    <p:sldId id="258" r:id="rId28"/>
    <p:sldId id="261" r:id="rId29"/>
    <p:sldId id="265" r:id="rId30"/>
    <p:sldId id="259" r:id="rId31"/>
    <p:sldId id="266" r:id="rId32"/>
    <p:sldId id="260" r:id="rId33"/>
    <p:sldId id="287" r:id="rId34"/>
    <p:sldId id="288" r:id="rId35"/>
    <p:sldId id="289" r:id="rId36"/>
    <p:sldId id="290" r:id="rId37"/>
    <p:sldId id="291" r:id="rId38"/>
    <p:sldId id="267" r:id="rId39"/>
    <p:sldId id="268" r:id="rId40"/>
    <p:sldId id="269" r:id="rId41"/>
    <p:sldId id="292" r:id="rId42"/>
    <p:sldId id="270" r:id="rId43"/>
    <p:sldId id="273" r:id="rId44"/>
    <p:sldId id="274" r:id="rId45"/>
    <p:sldId id="293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3" r:id="rId54"/>
    <p:sldId id="284" r:id="rId55"/>
    <p:sldId id="285" r:id="rId56"/>
    <p:sldId id="286" r:id="rId57"/>
    <p:sldId id="2516" r:id="rId58"/>
    <p:sldId id="2147483514" r:id="rId59"/>
    <p:sldId id="582" r:id="rId60"/>
    <p:sldId id="2419" r:id="rId6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00B0F0"/>
    <a:srgbClr val="C00000"/>
    <a:srgbClr val="92D050"/>
    <a:srgbClr val="FFFFFF"/>
    <a:srgbClr val="66BA36"/>
    <a:srgbClr val="221815"/>
    <a:srgbClr val="FFFF00"/>
    <a:srgbClr val="1D1D1A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8" autoAdjust="0"/>
    <p:restoredTop sz="96291" autoAdjust="0"/>
  </p:normalViewPr>
  <p:slideViewPr>
    <p:cSldViewPr snapToGrid="0" snapToObjects="1">
      <p:cViewPr varScale="1">
        <p:scale>
          <a:sx n="121" d="100"/>
          <a:sy n="121" d="100"/>
        </p:scale>
        <p:origin x="136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553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hyperlink" Target="https://blog.csdn.net/weixin_53269650/article/details/145509482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4445EF-D219-4096-87E8-2372D4776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229710" y="2749693"/>
            <a:ext cx="101725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</a:t>
            </a:r>
            <a:r>
              <a:rPr lang="en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Kubernetes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基本</a:t>
            </a:r>
            <a:r>
              <a:rPr lang="zh-CN" altLang="e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介绍</a:t>
            </a:r>
            <a:endParaRPr lang="zh-CN" altLang="en-US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00C04C6-78B3-31D3-BF8D-58B11680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相关概念简介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6A9297-1A23-ECA4-6003-F4B3C004AA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kubernetes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简称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r>
              <a:rPr lang="zh-CN" altLang="en-US" dirty="0">
                <a:effectLst/>
                <a:latin typeface="Helvetica" pitchFamily="2" charset="0"/>
              </a:rPr>
              <a:t>生产级别的容器编排系统，提供自动化的容器部署、扩展和管理。广义上还包含：自动扩缩容、存储、网络等，与平台管理面也有一定相似性。</a:t>
            </a:r>
          </a:p>
          <a:p>
            <a:endParaRPr kumimoji="1"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330E4C2-7009-519A-3043-5293C6B2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94534"/>
              </p:ext>
            </p:extLst>
          </p:nvPr>
        </p:nvGraphicFramePr>
        <p:xfrm>
          <a:off x="883479" y="2679091"/>
          <a:ext cx="4245570" cy="3656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22785">
                  <a:extLst>
                    <a:ext uri="{9D8B030D-6E8A-4147-A177-3AD203B41FA5}">
                      <a16:colId xmlns:a16="http://schemas.microsoft.com/office/drawing/2014/main" val="1377253916"/>
                    </a:ext>
                  </a:extLst>
                </a:gridCol>
                <a:gridCol w="2122785">
                  <a:extLst>
                    <a:ext uri="{9D8B030D-6E8A-4147-A177-3AD203B41FA5}">
                      <a16:colId xmlns:a16="http://schemas.microsoft.com/office/drawing/2014/main" val="512019741"/>
                    </a:ext>
                  </a:extLst>
                </a:gridCol>
              </a:tblGrid>
              <a:tr h="304677">
                <a:tc>
                  <a:txBody>
                    <a:bodyPr/>
                    <a:lstStyle/>
                    <a:p>
                      <a:r>
                        <a:rPr lang="e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EN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CN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30998372"/>
                  </a:ext>
                </a:extLst>
              </a:tr>
              <a:tr h="304677">
                <a:tc>
                  <a:txBody>
                    <a:bodyPr/>
                    <a:lstStyle/>
                    <a:p>
                      <a:r>
                        <a:rPr lang="en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Container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容器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4680020"/>
                  </a:ext>
                </a:extLst>
              </a:tr>
              <a:tr h="304677">
                <a:tc>
                  <a:txBody>
                    <a:bodyPr/>
                    <a:lstStyle/>
                    <a:p>
                      <a:r>
                        <a:rPr lang="e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Pod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容器组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2142636"/>
                  </a:ext>
                </a:extLst>
              </a:tr>
              <a:tr h="914030">
                <a:tc>
                  <a:txBody>
                    <a:bodyPr/>
                    <a:lstStyle/>
                    <a:p>
                      <a:r>
                        <a:rPr lang="e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Replication</a:t>
                      </a:r>
                    </a:p>
                    <a:p>
                      <a:r>
                        <a:rPr lang="e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Controller</a:t>
                      </a:r>
                    </a:p>
                    <a:p>
                      <a:r>
                        <a:rPr lang="e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(</a:t>
                      </a:r>
                      <a:r>
                        <a:rPr lang="en" sz="16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ReplicaSet</a:t>
                      </a:r>
                      <a:r>
                        <a:rPr lang="e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副本控制器（副本集）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333398"/>
                  </a:ext>
                </a:extLst>
              </a:tr>
              <a:tr h="304677">
                <a:tc>
                  <a:txBody>
                    <a:bodyPr/>
                    <a:lstStyle/>
                    <a:p>
                      <a:r>
                        <a:rPr lang="en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Service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服务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5834923"/>
                  </a:ext>
                </a:extLst>
              </a:tr>
              <a:tr h="304677">
                <a:tc>
                  <a:txBody>
                    <a:bodyPr/>
                    <a:lstStyle/>
                    <a:p>
                      <a:r>
                        <a:rPr lang="en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Label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标签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8566633"/>
                  </a:ext>
                </a:extLst>
              </a:tr>
              <a:tr h="304677">
                <a:tc>
                  <a:txBody>
                    <a:bodyPr/>
                    <a:lstStyle/>
                    <a:p>
                      <a:r>
                        <a:rPr lang="en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Node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节点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4634867"/>
                  </a:ext>
                </a:extLst>
              </a:tr>
              <a:tr h="304677">
                <a:tc>
                  <a:txBody>
                    <a:bodyPr/>
                    <a:lstStyle/>
                    <a:p>
                      <a:r>
                        <a:rPr lang="en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Kubelet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节点</a:t>
                      </a:r>
                      <a:r>
                        <a:rPr lang="en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Agent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7758958"/>
                  </a:ext>
                </a:extLst>
              </a:tr>
              <a:tr h="609353">
                <a:tc>
                  <a:txBody>
                    <a:bodyPr/>
                    <a:lstStyle/>
                    <a:p>
                      <a:r>
                        <a:rPr lang="en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kubernetes</a:t>
                      </a:r>
                    </a:p>
                    <a:p>
                      <a:r>
                        <a:rPr lang="en" sz="16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Master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</a:rPr>
                        <a:t>主节点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8004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26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00C04C6-78B3-31D3-BF8D-58B11680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相关概念简介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6A9297-1A23-ECA4-6003-F4B3C004AA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kubernetes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简称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r>
              <a:rPr lang="zh-CN" altLang="en-US" dirty="0">
                <a:effectLst/>
                <a:latin typeface="Helvetica" pitchFamily="2" charset="0"/>
              </a:rPr>
              <a:t>生产级别的容器编排系统，提供自动化的容器部署、扩展和管理。广义上还包含：自动扩缩容、存储、网络等，与平台管理面也有一定相似性。</a:t>
            </a:r>
          </a:p>
          <a:p>
            <a:endParaRPr kumimoji="1"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AE9299D-C234-CBC9-7C7B-3455E9BCE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882876"/>
              </p:ext>
            </p:extLst>
          </p:nvPr>
        </p:nvGraphicFramePr>
        <p:xfrm>
          <a:off x="1027139" y="2448911"/>
          <a:ext cx="10142484" cy="378472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50428">
                  <a:extLst>
                    <a:ext uri="{9D8B030D-6E8A-4147-A177-3AD203B41FA5}">
                      <a16:colId xmlns:a16="http://schemas.microsoft.com/office/drawing/2014/main" val="582481011"/>
                    </a:ext>
                  </a:extLst>
                </a:gridCol>
                <a:gridCol w="1587062">
                  <a:extLst>
                    <a:ext uri="{9D8B030D-6E8A-4147-A177-3AD203B41FA5}">
                      <a16:colId xmlns:a16="http://schemas.microsoft.com/office/drawing/2014/main" val="3488813233"/>
                    </a:ext>
                  </a:extLst>
                </a:gridCol>
                <a:gridCol w="7104994">
                  <a:extLst>
                    <a:ext uri="{9D8B030D-6E8A-4147-A177-3AD203B41FA5}">
                      <a16:colId xmlns:a16="http://schemas.microsoft.com/office/drawing/2014/main" val="3361077140"/>
                    </a:ext>
                  </a:extLst>
                </a:gridCol>
              </a:tblGrid>
              <a:tr h="109990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</a:rPr>
                        <a:t>类型</a:t>
                      </a: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kubernetes</a:t>
                      </a:r>
                      <a:endParaRPr lang="en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5921060"/>
                  </a:ext>
                </a:extLst>
              </a:tr>
              <a:tr h="109990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编排对象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容器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9388008"/>
                  </a:ext>
                </a:extLst>
              </a:tr>
              <a:tr h="654259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</a:rPr>
                        <a:t>调度策略</a:t>
                      </a: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根据资源（</a:t>
                      </a:r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CPU&amp;</a:t>
                      </a:r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内存等）需求、亲密性自动调度最优节点。提供调度、抢占与驱逐多种策略，保障核心系统平稳运行，实现资源消耗相对均衡。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25275331"/>
                  </a:ext>
                </a:extLst>
              </a:tr>
              <a:tr h="109990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节点代理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</a:rPr>
                        <a:t>Kubelet</a:t>
                      </a: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4808079"/>
                  </a:ext>
                </a:extLst>
              </a:tr>
              <a:tr h="109990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调度单元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Pod</a:t>
                      </a:r>
                      <a:endParaRPr lang="en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405029"/>
                  </a:ext>
                </a:extLst>
              </a:tr>
              <a:tr h="327129"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节点类型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</a:rPr>
                        <a:t>管理节点</a:t>
                      </a: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Master。</a:t>
                      </a:r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高可用场景需要在一个集群内部署三个实例。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8643095"/>
                  </a:ext>
                </a:extLst>
              </a:tr>
              <a:tr h="2180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工作节点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Worker。</a:t>
                      </a:r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可与</a:t>
                      </a:r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Master</a:t>
                      </a:r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共用，但通常不建议。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37442949"/>
                  </a:ext>
                </a:extLst>
              </a:tr>
              <a:tr h="545216"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</a:rPr>
                        <a:t>存储</a:t>
                      </a: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PVC（</a:t>
                      </a:r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持久卷声明）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定义</a:t>
                      </a:r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Pod</a:t>
                      </a:r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所希望使用的持久化存储属性，如存储大小、读写权限等。由开发人员定义，不关心具体实现，抽象概念。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7358493"/>
                  </a:ext>
                </a:extLst>
              </a:tr>
              <a:tr h="5452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</a:rPr>
                        <a:t>PV（</a:t>
                      </a:r>
                      <a: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</a:rPr>
                        <a:t>持久卷）</a:t>
                      </a: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PVC</a:t>
                      </a:r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的具体实现。由运维人员定义，跟具体厂商有关。如华为云</a:t>
                      </a:r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obs、evs</a:t>
                      </a:r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等，阿里云</a:t>
                      </a:r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OSS、nas</a:t>
                      </a:r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等，</a:t>
                      </a:r>
                      <a:r>
                        <a:rPr lang="en" sz="1200">
                          <a:solidFill>
                            <a:srgbClr val="374153"/>
                          </a:solidFill>
                          <a:effectLst/>
                        </a:rPr>
                        <a:t>AWSEBS</a:t>
                      </a:r>
                      <a:r>
                        <a:rPr lang="zh-CN" altLang="en-US" sz="1200">
                          <a:solidFill>
                            <a:srgbClr val="374153"/>
                          </a:solidFill>
                          <a:effectLst/>
                        </a:rPr>
                        <a:t>等。</a:t>
                      </a: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5218094"/>
                  </a:ext>
                </a:extLst>
              </a:tr>
              <a:tr h="763302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</a:rPr>
                        <a:t>自动扩缩容</a:t>
                      </a: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rgbClr val="374153"/>
                          </a:solidFill>
                          <a:effectLst/>
                        </a:rPr>
                        <a:t>自动扩缩容</a:t>
                      </a:r>
                      <a:endParaRPr lang="zh-CN" altLang="en-US" sz="900" dirty="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200" dirty="0" err="1">
                          <a:solidFill>
                            <a:srgbClr val="374153"/>
                          </a:solidFill>
                          <a:effectLst/>
                        </a:rPr>
                        <a:t>HPA（Horizontal</a:t>
                      </a:r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</a:rPr>
                        <a:t> Pod </a:t>
                      </a:r>
                      <a:r>
                        <a:rPr lang="en" sz="1200" dirty="0" err="1">
                          <a:solidFill>
                            <a:srgbClr val="374153"/>
                          </a:solidFill>
                          <a:effectLst/>
                        </a:rPr>
                        <a:t>Autoscaler</a:t>
                      </a:r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</a:rPr>
                        <a:t>）：</a:t>
                      </a:r>
                      <a: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</a:rPr>
                        <a:t>基于系统资源（</a:t>
                      </a:r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</a:rPr>
                        <a:t>CPU、</a:t>
                      </a:r>
                      <a: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</a:rPr>
                        <a:t>内存等）或自定义</a:t>
                      </a:r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</a:rPr>
                        <a:t>Metrics</a:t>
                      </a:r>
                      <a: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</a:rPr>
                        <a:t>等来执行自动扩缩。</a:t>
                      </a:r>
                    </a:p>
                    <a:p>
                      <a:pPr algn="l"/>
                      <a: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</a:rPr>
                        <a:t>如：</a:t>
                      </a:r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</a:rPr>
                        <a:t>CPU</a:t>
                      </a:r>
                      <a: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</a:rPr>
                        <a:t>高于阈值扩容，低于阈值缩容。</a:t>
                      </a: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1775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82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8CFF603-D3C6-BB57-4B78-F728BB92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容器生态发展：</a:t>
            </a:r>
            <a:r>
              <a:rPr lang="en" altLang="zh-CN" dirty="0">
                <a:effectLst/>
                <a:latin typeface="Helvetica" pitchFamily="2" charset="0"/>
              </a:rPr>
              <a:t>CNCF</a:t>
            </a:r>
            <a:r>
              <a:rPr lang="zh-CN" altLang="en-US" dirty="0">
                <a:latin typeface="Helvetica" pitchFamily="2" charset="0"/>
              </a:rPr>
              <a:t>事实标准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207F2C-D3C7-8B54-06A8-D4359553C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K8S:CNCF</a:t>
            </a:r>
            <a:r>
              <a:rPr lang="zh-CN" altLang="en-US" dirty="0">
                <a:effectLst/>
                <a:latin typeface="Helvetica" pitchFamily="2" charset="0"/>
              </a:rPr>
              <a:t>体系基于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发展已成熟，成为“云原生标准</a:t>
            </a:r>
            <a:r>
              <a:rPr lang="en-US" altLang="zh-CN" dirty="0">
                <a:effectLst/>
                <a:latin typeface="Helvetica" pitchFamily="2" charset="0"/>
              </a:rPr>
              <a:t>&amp;</a:t>
            </a:r>
            <a:r>
              <a:rPr lang="zh-CN" altLang="en-US" dirty="0">
                <a:effectLst/>
                <a:latin typeface="Helvetica" pitchFamily="2" charset="0"/>
              </a:rPr>
              <a:t>生态”，基于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构建</a:t>
            </a:r>
            <a:r>
              <a:rPr lang="en" altLang="zh-CN" dirty="0">
                <a:effectLst/>
                <a:latin typeface="Helvetica" pitchFamily="2" charset="0"/>
              </a:rPr>
              <a:t>Cloud Native</a:t>
            </a:r>
            <a:r>
              <a:rPr lang="zh-CN" altLang="en-US" dirty="0">
                <a:effectLst/>
                <a:latin typeface="Helvetica" pitchFamily="2" charset="0"/>
              </a:rPr>
              <a:t>成为业界共识；我司电信领域对应实现为</a:t>
            </a:r>
            <a:r>
              <a:rPr lang="en" altLang="zh-CN" dirty="0">
                <a:effectLst/>
                <a:latin typeface="Helvetica" pitchFamily="2" charset="0"/>
              </a:rPr>
              <a:t>FST</a:t>
            </a:r>
            <a:r>
              <a:rPr lang="zh-CN" altLang="en-US" dirty="0">
                <a:effectLst/>
                <a:latin typeface="Helvetica" pitchFamily="2" charset="0"/>
              </a:rPr>
              <a:t>平台（基于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DDFCA6-2048-15D4-150C-F9EFF5F3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2863762"/>
            <a:ext cx="7772400" cy="29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3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9FEC1B-DA51-F62E-2D84-C833B5D2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CC590-693F-C80B-1BB4-81ECFA8BE8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Kubernetes</a:t>
            </a:r>
            <a:r>
              <a:rPr lang="zh-CN" altLang="en-US" dirty="0"/>
              <a:t>是</a:t>
            </a:r>
            <a:r>
              <a:rPr lang="en" altLang="zh-CN" dirty="0"/>
              <a:t>Google</a:t>
            </a:r>
            <a:r>
              <a:rPr lang="zh-CN" altLang="en-US" dirty="0"/>
              <a:t>开源的容器集群管理系统；它构建在</a:t>
            </a:r>
            <a:r>
              <a:rPr lang="en" altLang="zh-CN" dirty="0"/>
              <a:t>Docker</a:t>
            </a:r>
            <a:r>
              <a:rPr lang="zh-CN" altLang="en-US" dirty="0"/>
              <a:t>技术之上，为容器化的应用提供资源调度，部署运行，服务发现，扩容缩容等一整套功能，本质上是基于容器技术的</a:t>
            </a:r>
            <a:r>
              <a:rPr lang="en" altLang="zh-CN" dirty="0"/>
              <a:t>Micro-PaaS</a:t>
            </a:r>
            <a:r>
              <a:rPr lang="zh-CN" altLang="en-US" dirty="0"/>
              <a:t>平台，</a:t>
            </a:r>
            <a:r>
              <a:rPr lang="en" altLang="zh-CN" dirty="0"/>
              <a:t>Kubernetes</a:t>
            </a:r>
            <a:r>
              <a:rPr lang="zh-CN" altLang="en-US" dirty="0"/>
              <a:t>的灵感来源于</a:t>
            </a:r>
            <a:r>
              <a:rPr lang="en" altLang="zh-CN" dirty="0"/>
              <a:t>Google</a:t>
            </a:r>
            <a:r>
              <a:rPr lang="zh-CN" altLang="en-US" dirty="0"/>
              <a:t>内部的</a:t>
            </a:r>
            <a:r>
              <a:rPr lang="en" altLang="zh-CN" dirty="0"/>
              <a:t>Borg</a:t>
            </a:r>
            <a:r>
              <a:rPr lang="zh-CN" altLang="en-US" dirty="0"/>
              <a:t>系统；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Docker</a:t>
            </a:r>
            <a:r>
              <a:rPr lang="zh-CN" altLang="en-US" dirty="0"/>
              <a:t>容器宿主机组成集群，统一进行资源调度，自动管理容器生命周期，提供跨节点服务发现和负载均衡；更好的支持微服务理念，划分、细分服务之间的边界，比如</a:t>
            </a:r>
            <a:r>
              <a:rPr lang="en" altLang="zh-CN" dirty="0" err="1"/>
              <a:t>Lablel</a:t>
            </a:r>
            <a:r>
              <a:rPr lang="zh-CN" altLang="en" dirty="0"/>
              <a:t>、</a:t>
            </a:r>
            <a:r>
              <a:rPr lang="en" altLang="zh-CN" dirty="0"/>
              <a:t>Pod</a:t>
            </a:r>
            <a:r>
              <a:rPr lang="zh-CN" altLang="en-US" dirty="0"/>
              <a:t>等概念的引入；</a:t>
            </a:r>
          </a:p>
          <a:p>
            <a:r>
              <a:rPr lang="zh-CN" altLang="en-US" dirty="0"/>
              <a:t>提供一套完整、简单易用的</a:t>
            </a:r>
            <a:r>
              <a:rPr lang="en" altLang="zh-CN" dirty="0"/>
              <a:t>Restful API</a:t>
            </a:r>
            <a:r>
              <a:rPr lang="zh-CN" altLang="en-US" dirty="0"/>
              <a:t>对外提供服务。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2050" name="Picture 2" descr="Kubernetes and Docker: What's Best for Your Container Strategy?">
            <a:extLst>
              <a:ext uri="{FF2B5EF4-FFF2-40B4-BE49-F238E27FC236}">
                <a16:creationId xmlns:a16="http://schemas.microsoft.com/office/drawing/2014/main" id="{DBADE176-ED48-D93B-F615-F020A5A6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64" y="1572235"/>
            <a:ext cx="8913813" cy="52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0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93E8B9-2B7D-30F3-BC92-B5B6F579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3A74BE-5688-31BF-B519-9C430B36E0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30FB016-E2B2-0876-29A1-821A31D2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73" y="1419543"/>
            <a:ext cx="9432542" cy="507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35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F3224689-9382-C994-93A5-ED91A433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</a:t>
            </a:r>
            <a:r>
              <a:rPr lang="en-US" altLang="zh-CN" dirty="0"/>
              <a:t>S</a:t>
            </a:r>
            <a:r>
              <a:rPr lang="zh-CN" altLang="en-US" dirty="0"/>
              <a:t> 整体架构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A95C52A-9670-7025-5805-A5473C348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t="15936" r="2021" b="20129"/>
          <a:stretch/>
        </p:blipFill>
        <p:spPr bwMode="auto">
          <a:xfrm>
            <a:off x="623888" y="2224048"/>
            <a:ext cx="10994301" cy="41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759DDA-643A-E3A1-C450-82A4202CB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92D050"/>
                </a:solidFill>
              </a:rPr>
              <a:t>kubelet</a:t>
            </a:r>
            <a:r>
              <a:rPr lang="zh-CN" altLang="en" b="1" dirty="0">
                <a:solidFill>
                  <a:srgbClr val="92D050"/>
                </a:solidFill>
              </a:rPr>
              <a:t>：</a:t>
            </a:r>
            <a:r>
              <a:rPr lang="zh-CN" altLang="en-US" sz="1800" dirty="0"/>
              <a:t>负责管控 </a:t>
            </a:r>
            <a:r>
              <a:rPr lang="en" altLang="zh-CN" sz="1800" dirty="0"/>
              <a:t>Docker</a:t>
            </a:r>
            <a:r>
              <a:rPr lang="zh-CN" altLang="en-US" sz="1800" dirty="0"/>
              <a:t> 容器，</a:t>
            </a:r>
            <a:r>
              <a:rPr lang="en-US" altLang="zh-CN" sz="1800" dirty="0"/>
              <a:t>e.g.</a:t>
            </a:r>
            <a:r>
              <a:rPr lang="zh-CN" altLang="en-US" sz="1800" dirty="0"/>
              <a:t> 启动</a:t>
            </a:r>
            <a:r>
              <a:rPr lang="en-US" altLang="zh-CN" sz="1800" dirty="0"/>
              <a:t>/</a:t>
            </a:r>
            <a:r>
              <a:rPr lang="zh-CN" altLang="en-US" sz="1800" dirty="0"/>
              <a:t>停止、监控运行状态等。定期从 </a:t>
            </a:r>
            <a:r>
              <a:rPr lang="en" altLang="zh-CN" sz="1800" dirty="0" err="1"/>
              <a:t>etcd</a:t>
            </a:r>
            <a:r>
              <a:rPr lang="zh-CN" altLang="en-US" sz="1800" dirty="0"/>
              <a:t> 获取分配到本机 </a:t>
            </a:r>
            <a:r>
              <a:rPr lang="en" altLang="zh-CN" sz="1800" dirty="0"/>
              <a:t>Pod</a:t>
            </a:r>
            <a:r>
              <a:rPr lang="zh-CN" altLang="en" sz="1800" dirty="0"/>
              <a:t>，</a:t>
            </a:r>
            <a:r>
              <a:rPr lang="zh-CN" altLang="en-US" sz="1800" dirty="0"/>
              <a:t>并根据 </a:t>
            </a:r>
            <a:r>
              <a:rPr lang="en" altLang="zh-CN" sz="1800" dirty="0"/>
              <a:t>Pod</a:t>
            </a:r>
            <a:r>
              <a:rPr lang="zh-CN" altLang="en-US" sz="1800" dirty="0"/>
              <a:t> 信息启动或停止相应容器。同时会接收 </a:t>
            </a:r>
            <a:r>
              <a:rPr lang="en-US" altLang="zh-CN" sz="1800" dirty="0"/>
              <a:t>API</a:t>
            </a:r>
            <a:r>
              <a:rPr lang="zh-CN" altLang="en-US" sz="1800" dirty="0"/>
              <a:t> </a:t>
            </a:r>
            <a:r>
              <a:rPr lang="en" altLang="zh-CN" sz="1800" dirty="0"/>
              <a:t>server</a:t>
            </a:r>
            <a:r>
              <a:rPr lang="zh-CN" altLang="en-US" sz="1800" dirty="0"/>
              <a:t> </a:t>
            </a:r>
            <a:r>
              <a:rPr lang="en" altLang="zh-CN" sz="1800" dirty="0"/>
              <a:t>HTTP</a:t>
            </a:r>
            <a:r>
              <a:rPr lang="zh-CN" altLang="en-US" sz="1800" dirty="0"/>
              <a:t> 请求，汇报</a:t>
            </a:r>
            <a:r>
              <a:rPr lang="en" altLang="zh-CN" sz="1800" dirty="0"/>
              <a:t>Pod</a:t>
            </a:r>
            <a:r>
              <a:rPr lang="zh-CN" altLang="en-US" sz="1800" dirty="0"/>
              <a:t> 运行状态。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1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F3224689-9382-C994-93A5-ED91A433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</a:t>
            </a:r>
            <a:r>
              <a:rPr lang="en-US" altLang="zh-CN" dirty="0"/>
              <a:t>S</a:t>
            </a:r>
            <a:r>
              <a:rPr lang="zh-CN" altLang="en-US" dirty="0"/>
              <a:t> 整体架构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759DDA-643A-E3A1-C450-82A4202CB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92D050"/>
                </a:solidFill>
              </a:rPr>
              <a:t>Kube-Proxy</a:t>
            </a:r>
            <a:r>
              <a:rPr lang="zh-CN" altLang="en" b="1" dirty="0">
                <a:solidFill>
                  <a:srgbClr val="92D050"/>
                </a:solidFill>
              </a:rPr>
              <a:t>：</a:t>
            </a:r>
            <a:r>
              <a:rPr lang="zh-CN" altLang="en-US" sz="1800" dirty="0"/>
              <a:t>负责为 </a:t>
            </a:r>
            <a:r>
              <a:rPr lang="en" altLang="zh-CN" sz="1800" dirty="0"/>
              <a:t>Pod</a:t>
            </a:r>
            <a:r>
              <a:rPr lang="zh-CN" altLang="en-US" sz="1800" dirty="0"/>
              <a:t> 提供代理。会定期从 </a:t>
            </a:r>
            <a:r>
              <a:rPr lang="en" altLang="zh-CN" sz="1800" dirty="0" err="1"/>
              <a:t>etcd</a:t>
            </a:r>
            <a:r>
              <a:rPr lang="zh-CN" altLang="en-US" sz="1800" dirty="0"/>
              <a:t> 获取所有 </a:t>
            </a:r>
            <a:r>
              <a:rPr lang="en" altLang="zh-CN" sz="1800" dirty="0"/>
              <a:t>service</a:t>
            </a:r>
            <a:r>
              <a:rPr lang="zh-CN" altLang="en" sz="1800" dirty="0"/>
              <a:t>，</a:t>
            </a:r>
            <a:r>
              <a:rPr lang="zh-CN" altLang="en-US" sz="1800" dirty="0"/>
              <a:t>并根据 </a:t>
            </a:r>
            <a:r>
              <a:rPr lang="en" altLang="zh-CN" sz="1800" dirty="0"/>
              <a:t>service</a:t>
            </a:r>
            <a:r>
              <a:rPr lang="zh-CN" altLang="en-US" sz="1800" dirty="0"/>
              <a:t> 创建代理。当某</a:t>
            </a:r>
            <a:r>
              <a:rPr lang="en-US" altLang="zh-CN" sz="1800" dirty="0"/>
              <a:t>User</a:t>
            </a:r>
            <a:r>
              <a:rPr lang="zh-CN" altLang="en-US" sz="1800" dirty="0"/>
              <a:t> </a:t>
            </a:r>
            <a:r>
              <a:rPr lang="en" altLang="zh-CN" sz="1800" dirty="0"/>
              <a:t>Pod</a:t>
            </a:r>
            <a:r>
              <a:rPr lang="zh-CN" altLang="en-US" sz="1800" dirty="0"/>
              <a:t> 要访问其他 </a:t>
            </a:r>
            <a:r>
              <a:rPr lang="en" altLang="zh-CN" sz="1800" dirty="0"/>
              <a:t>Pod</a:t>
            </a:r>
            <a:r>
              <a:rPr lang="zh-CN" altLang="en-US" sz="1800" dirty="0"/>
              <a:t> 时，访问请求会经过本机 </a:t>
            </a:r>
            <a:r>
              <a:rPr lang="en" altLang="zh-CN" sz="1800" dirty="0"/>
              <a:t>proxy</a:t>
            </a:r>
            <a:r>
              <a:rPr lang="zh-CN" altLang="en-US" sz="1800" dirty="0"/>
              <a:t> 进行转发。</a:t>
            </a:r>
            <a:endParaRPr lang="zh-CN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A95C52A-9670-7025-5805-A5473C348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t="15936" r="2021" b="20129"/>
          <a:stretch/>
        </p:blipFill>
        <p:spPr bwMode="auto">
          <a:xfrm>
            <a:off x="623888" y="2224048"/>
            <a:ext cx="10994301" cy="41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11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F3224689-9382-C994-93A5-ED91A433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</a:t>
            </a:r>
            <a:r>
              <a:rPr lang="en-US" altLang="zh-CN" dirty="0"/>
              <a:t>S</a:t>
            </a:r>
            <a:r>
              <a:rPr lang="zh-CN" altLang="en-US" dirty="0"/>
              <a:t> 整体架构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759DDA-643A-E3A1-C450-82A4202CB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92D050"/>
                </a:solidFill>
              </a:rPr>
              <a:t>Pods</a:t>
            </a:r>
            <a:r>
              <a:rPr lang="zh-CN" altLang="en" b="1" dirty="0">
                <a:solidFill>
                  <a:srgbClr val="92D050"/>
                </a:solidFill>
              </a:rPr>
              <a:t>：</a:t>
            </a:r>
            <a:r>
              <a:rPr lang="zh-CN" altLang="en-US" sz="1800" dirty="0"/>
              <a:t>能够创建、调度、和管理的最小部署单元。可包括多个容器，相互协作完成一个 </a:t>
            </a:r>
            <a:r>
              <a:rPr lang="en-US" altLang="zh-CN" sz="1800" dirty="0"/>
              <a:t>APP</a:t>
            </a:r>
            <a:r>
              <a:rPr lang="zh-CN" altLang="en-US" sz="1800" dirty="0"/>
              <a:t> 功能。</a:t>
            </a:r>
            <a:endParaRPr lang="en-US" altLang="zh-CN" sz="1800" dirty="0"/>
          </a:p>
          <a:p>
            <a:r>
              <a:rPr lang="en" altLang="zh-CN" b="1" dirty="0">
                <a:solidFill>
                  <a:srgbClr val="92D050"/>
                </a:solidFill>
              </a:rPr>
              <a:t>cAdvisor</a:t>
            </a:r>
            <a:r>
              <a:rPr lang="zh-CN" altLang="en" b="1" dirty="0">
                <a:solidFill>
                  <a:srgbClr val="92D050"/>
                </a:solidFill>
              </a:rPr>
              <a:t>：</a:t>
            </a:r>
            <a:r>
              <a:rPr lang="zh-CN" altLang="en-US" sz="1800" dirty="0"/>
              <a:t>负责资源监控。</a:t>
            </a:r>
          </a:p>
          <a:p>
            <a:endParaRPr lang="zh-CN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A95C52A-9670-7025-5805-A5473C348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t="15936" r="2021" b="20129"/>
          <a:stretch/>
        </p:blipFill>
        <p:spPr bwMode="auto">
          <a:xfrm>
            <a:off x="623888" y="2224048"/>
            <a:ext cx="10994301" cy="41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BCECE2-E9EE-09A6-57D3-F22C2C60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架构概述</a:t>
            </a:r>
            <a:br>
              <a:rPr lang="zh-CN" altLang="en-US" dirty="0">
                <a:effectLst/>
                <a:latin typeface="Helvetica" pitchFamily="2" charset="0"/>
              </a:rPr>
            </a:b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9F119B-0AC2-7D57-AC64-B00606DEE5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4BAE4A-CE2A-6279-7A8E-75CA5289D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929453"/>
            <a:ext cx="7772400" cy="49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DA87DCC-138D-118D-0F10-329686DC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Kubernets</a:t>
            </a:r>
            <a:r>
              <a:rPr lang="zh-CN" altLang="en-US" dirty="0">
                <a:effectLst/>
                <a:latin typeface="Helvetica" pitchFamily="2" charset="0"/>
              </a:rPr>
              <a:t>对象概览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1CCB21-F2A8-70FF-9CDE-C4AFDD4D8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54D881-0A0A-B4DB-629D-EB5E02B3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1088189"/>
            <a:ext cx="7772400" cy="46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4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容器 </a:t>
            </a:r>
            <a:r>
              <a:rPr lang="en-US" altLang="zh-CN" sz="2400" dirty="0"/>
              <a:t>vs</a:t>
            </a:r>
            <a:r>
              <a:rPr lang="zh-CN" altLang="en-US" sz="2400" dirty="0"/>
              <a:t> 虚拟化之间是什么关系？底层用到的技术有哪些本质区别？</a:t>
            </a:r>
            <a:endParaRPr lang="en-US" altLang="zh-CN" sz="2400" dirty="0"/>
          </a:p>
          <a:p>
            <a:r>
              <a:rPr lang="zh-CN" altLang="en-US" sz="2400" dirty="0"/>
              <a:t>容器 跟 云经常混在一起谈，之间到底是什么概念包装什么概念？</a:t>
            </a:r>
          </a:p>
        </p:txBody>
      </p:sp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338ECD-3D8D-CB4E-C65E-FC465486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Kubernetes</a:t>
            </a:r>
            <a:r>
              <a:rPr lang="zh-CN" altLang="en-US" dirty="0">
                <a:effectLst/>
                <a:latin typeface="Helvetica" pitchFamily="2" charset="0"/>
              </a:rPr>
              <a:t>工作原理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5ABA84-689D-9FE2-0F93-C069D6AEAD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3DF22A-094B-08EE-E998-F6B0DE40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1483878"/>
            <a:ext cx="7772400" cy="389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3D296D7-C293-43D9-77E9-18E4ECF2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K8</a:t>
            </a:r>
            <a:r>
              <a:rPr lang="en-US" altLang="zh-CN" dirty="0"/>
              <a:t>S</a:t>
            </a:r>
            <a:r>
              <a:rPr lang="zh-CN" altLang="en-US" dirty="0"/>
              <a:t> 整体架构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61637A7B-C5BD-E3B7-9728-D72891E24DF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98235163"/>
              </p:ext>
            </p:extLst>
          </p:nvPr>
        </p:nvGraphicFramePr>
        <p:xfrm>
          <a:off x="623888" y="1246187"/>
          <a:ext cx="10963273" cy="5089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355">
                  <a:extLst>
                    <a:ext uri="{9D8B030D-6E8A-4147-A177-3AD203B41FA5}">
                      <a16:colId xmlns:a16="http://schemas.microsoft.com/office/drawing/2014/main" val="287690135"/>
                    </a:ext>
                  </a:extLst>
                </a:gridCol>
                <a:gridCol w="1130355">
                  <a:extLst>
                    <a:ext uri="{9D8B030D-6E8A-4147-A177-3AD203B41FA5}">
                      <a16:colId xmlns:a16="http://schemas.microsoft.com/office/drawing/2014/main" val="2895472971"/>
                    </a:ext>
                  </a:extLst>
                </a:gridCol>
                <a:gridCol w="1130355">
                  <a:extLst>
                    <a:ext uri="{9D8B030D-6E8A-4147-A177-3AD203B41FA5}">
                      <a16:colId xmlns:a16="http://schemas.microsoft.com/office/drawing/2014/main" val="767609757"/>
                    </a:ext>
                  </a:extLst>
                </a:gridCol>
                <a:gridCol w="7572208">
                  <a:extLst>
                    <a:ext uri="{9D8B030D-6E8A-4147-A177-3AD203B41FA5}">
                      <a16:colId xmlns:a16="http://schemas.microsoft.com/office/drawing/2014/main" val="2009837355"/>
                    </a:ext>
                  </a:extLst>
                </a:gridCol>
              </a:tblGrid>
              <a:tr h="725851">
                <a:tc rowSpan="6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" altLang="zh-CN" sz="1200" b="1" dirty="0">
                          <a:latin typeface="Lexend" pitchFamily="2" charset="0"/>
                        </a:rPr>
                        <a:t>Kubernetes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1" dirty="0">
                          <a:latin typeface="Lexend" pitchFamily="2" charset="0"/>
                        </a:rPr>
                        <a:t>架构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1" dirty="0">
                          <a:latin typeface="Lexend" pitchFamily="2" charset="0"/>
                        </a:rPr>
                        <a:t>控制平面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200" b="1" dirty="0">
                          <a:latin typeface="Lexend" pitchFamily="2" charset="0"/>
                        </a:rPr>
                        <a:t>(</a:t>
                      </a:r>
                      <a:r>
                        <a:rPr lang="en" altLang="zh-CN" sz="1200" b="1" dirty="0">
                          <a:latin typeface="Lexend" pitchFamily="2" charset="0"/>
                        </a:rPr>
                        <a:t>Master)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CN" sz="1200" b="1">
                          <a:latin typeface="Lexend" pitchFamily="2" charset="0"/>
                        </a:rPr>
                        <a:t>Etcd</a:t>
                      </a:r>
                      <a:endParaRPr lang="zh-CN" altLang="en-US" sz="1200" b="1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latin typeface="Lexend" pitchFamily="2" charset="0"/>
                        </a:rPr>
                        <a:t>所有的持久性状态都保存在 </a:t>
                      </a:r>
                      <a:r>
                        <a:rPr lang="en" altLang="zh-CN" sz="1200">
                          <a:latin typeface="Lexend" pitchFamily="2" charset="0"/>
                        </a:rPr>
                        <a:t>etcd</a:t>
                      </a:r>
                    </a:p>
                    <a:p>
                      <a:r>
                        <a:rPr lang="en" altLang="zh-CN" sz="1200">
                          <a:latin typeface="Lexend" pitchFamily="2" charset="0"/>
                        </a:rPr>
                        <a:t>etcd</a:t>
                      </a:r>
                      <a:r>
                        <a:rPr lang="zh-CN" altLang="en-US" sz="1200">
                          <a:latin typeface="Lexend" pitchFamily="2" charset="0"/>
                        </a:rPr>
                        <a:t> 支持 </a:t>
                      </a:r>
                      <a:r>
                        <a:rPr lang="en" altLang="zh-CN" sz="1200">
                          <a:latin typeface="Lexend" pitchFamily="2" charset="0"/>
                        </a:rPr>
                        <a:t>watch</a:t>
                      </a:r>
                      <a:r>
                        <a:rPr lang="zh-CN" altLang="en" sz="1200">
                          <a:latin typeface="Lexend" pitchFamily="2" charset="0"/>
                        </a:rPr>
                        <a:t>，</a:t>
                      </a:r>
                      <a:r>
                        <a:rPr lang="zh-CN" altLang="en-US" sz="1200">
                          <a:latin typeface="Lexend" pitchFamily="2" charset="0"/>
                        </a:rPr>
                        <a:t>这样组件很容易得到系统状态的变化，从而快速响应和协调工作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395087"/>
                  </a:ext>
                </a:extLst>
              </a:tr>
              <a:tr h="1016192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b="1" dirty="0">
                          <a:latin typeface="Lexend" pitchFamily="2" charset="0"/>
                        </a:rPr>
                        <a:t>Kubernetes API server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主要提供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Kubernetes API</a:t>
                      </a:r>
                      <a:r>
                        <a:rPr lang="zh-CN" altLang="en" sz="1200" dirty="0">
                          <a:latin typeface="Lexend" pitchFamily="2" charset="0"/>
                        </a:rPr>
                        <a:t>， 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提供対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Pods, Services, </a:t>
                      </a:r>
                      <a:r>
                        <a:rPr lang="en" altLang="zh-CN" sz="1200" dirty="0" err="1">
                          <a:latin typeface="Lexend" pitchFamily="2" charset="0"/>
                        </a:rPr>
                        <a:t>ReplicationController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等対象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CRUD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理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REST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操作、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验证它们，在 </a:t>
                      </a:r>
                      <a:r>
                        <a:rPr lang="en" altLang="zh-CN" sz="1200" dirty="0" err="1">
                          <a:latin typeface="Lexend" pitchFamily="2" charset="0"/>
                        </a:rPr>
                        <a:t>etcd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中更新相应的对象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API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不仅面向最终用户，也是面向工具和扩展开发者，开放生态系统基础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929774"/>
                  </a:ext>
                </a:extLst>
              </a:tr>
              <a:tr h="725851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b="1" dirty="0">
                          <a:latin typeface="Lexend" pitchFamily="2" charset="0"/>
                        </a:rPr>
                        <a:t>Scheduler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通过访问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Kubernetes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中 </a:t>
                      </a:r>
                      <a:r>
                        <a:rPr lang="en-US" altLang="zh-CN" sz="1200" dirty="0">
                          <a:latin typeface="Lexend" pitchFamily="2" charset="0"/>
                        </a:rPr>
                        <a:t>/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binding API, Scheduler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负责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Pods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在各个节点上的分配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Scheduler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是插件式，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Kubernetes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将来可以支持用户自定义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scheduler</a:t>
                      </a:r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74237"/>
                  </a:ext>
                </a:extLst>
              </a:tr>
              <a:tr h="1016192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b="1" dirty="0">
                          <a:latin typeface="Lexend" pitchFamily="2" charset="0"/>
                        </a:rPr>
                        <a:t>Controller manager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所有其它的集群級別的功能目前由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Controller Manager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提供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dirty="0">
                          <a:latin typeface="Lexend" pitchFamily="2" charset="0"/>
                        </a:rPr>
                        <a:t>Endpoints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对象由端点控制器创建和更新，节点控制器发现、管理和监控节点</a:t>
                      </a:r>
                      <a:endParaRPr lang="en-US" altLang="zh-CN" sz="1200" dirty="0">
                        <a:latin typeface="Lexend" pitchFamily="2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dirty="0">
                          <a:latin typeface="Lexend" pitchFamily="2" charset="0"/>
                        </a:rPr>
                        <a:t>Kubernetes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将来可以把这些控制器拆分并提供可插拔的组件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13157"/>
                  </a:ext>
                </a:extLst>
              </a:tr>
              <a:tr h="5887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1" dirty="0">
                          <a:latin typeface="Lexend" pitchFamily="2" charset="0"/>
                        </a:rPr>
                        <a:t>数据平面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200" b="1" dirty="0">
                          <a:latin typeface="Lexend" pitchFamily="2" charset="0"/>
                        </a:rPr>
                        <a:t>(</a:t>
                      </a:r>
                      <a:r>
                        <a:rPr lang="en" altLang="zh-CN" sz="1200" b="1" dirty="0">
                          <a:latin typeface="Lexend" pitchFamily="2" charset="0"/>
                        </a:rPr>
                        <a:t>Node)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b="1" dirty="0">
                          <a:latin typeface="Lexend" pitchFamily="2" charset="0"/>
                        </a:rPr>
                        <a:t>Kubelet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dirty="0">
                          <a:latin typeface="Lexend" pitchFamily="2" charset="0"/>
                        </a:rPr>
                        <a:t>Kubelet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管理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Pods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和它们的容器、镜像、卷等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120054"/>
                  </a:ext>
                </a:extLst>
              </a:tr>
              <a:tr h="1016192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b="1" dirty="0" err="1">
                          <a:latin typeface="Lexend" pitchFamily="2" charset="0"/>
                        </a:rPr>
                        <a:t>kubeproxy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dirty="0">
                          <a:latin typeface="Lexend" pitchFamily="2" charset="0"/>
                        </a:rPr>
                        <a:t>Kube-Proxy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是一个简单的网络代理和负载均衡器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它具体实现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Service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模型，每个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Service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都会在所有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Kube-Proxy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节点上体现</a:t>
                      </a:r>
                      <a:endParaRPr lang="en-US" altLang="zh-CN" sz="1200" dirty="0">
                        <a:latin typeface="Lexend" pitchFamily="2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根据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Service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的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selector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所覆盖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Pods</a:t>
                      </a:r>
                      <a:r>
                        <a:rPr lang="zh-CN" altLang="en" sz="1200" dirty="0">
                          <a:latin typeface="Lexend" pitchFamily="2" charset="0"/>
                        </a:rPr>
                        <a:t>，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对这些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Pods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做负载均衡来服务于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Service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访问者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94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8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FC1B7B-14B6-8118-81DE-7FA6894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如何兑现容器管理的“灵和简”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7E7000A-BA9E-CEFB-7780-67F7924FF2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74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69968A-5443-7F2A-5A4A-84BCC5B9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37CCDD-EDF4-CA9D-E1F0-A2F3778682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可部署性</a:t>
            </a:r>
            <a:r>
              <a:rPr lang="en-US" altLang="zh-CN" dirty="0">
                <a:effectLst/>
                <a:latin typeface="Helvetica" pitchFamily="2" charset="0"/>
              </a:rPr>
              <a:t>—“</a:t>
            </a:r>
            <a:r>
              <a:rPr lang="zh-CN" altLang="en-US" dirty="0">
                <a:effectLst/>
                <a:latin typeface="Helvetica" pitchFamily="2" charset="0"/>
              </a:rPr>
              <a:t>配置即部署”：开发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运维人员只关心配置，部署由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负责，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保证服务运行状态始终与配置的一致性，将系统部署行为，分解成两段（配置环节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履行环节）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配置环节：由需求产生终态的配置数据，存放在“云端”，集中管理，依靠事务管理保证全网配置的协调一致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履行环节：服务总是跟随“云端”配置要求调整部署状态，依靠终态配置数据变化的幂等性，保证最终一致性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78BDE3-3169-EDC8-0ED6-6E93C791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1" y="4040773"/>
            <a:ext cx="7772400" cy="17193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0EE652-A578-8515-1CD5-1A216140A636}"/>
              </a:ext>
            </a:extLst>
          </p:cNvPr>
          <p:cNvSpPr txBox="1"/>
          <p:nvPr/>
        </p:nvSpPr>
        <p:spPr>
          <a:xfrm>
            <a:off x="1077311" y="5895052"/>
            <a:ext cx="5281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过程复杂，成本高，场景受限，资源利用率低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51E76B-5C18-4EE5-7A43-8033A92DDE92}"/>
              </a:ext>
            </a:extLst>
          </p:cNvPr>
          <p:cNvSpPr txBox="1"/>
          <p:nvPr/>
        </p:nvSpPr>
        <p:spPr>
          <a:xfrm>
            <a:off x="6637283" y="5878925"/>
            <a:ext cx="4850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自动化、低成本、适应性强，资源利用率高</a:t>
            </a:r>
          </a:p>
        </p:txBody>
      </p:sp>
    </p:spTree>
    <p:extLst>
      <p:ext uri="{BB962C8B-B14F-4D97-AF65-F5344CB8AC3E}">
        <p14:creationId xmlns:p14="http://schemas.microsoft.com/office/powerpoint/2010/main" val="113769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69968A-5443-7F2A-5A4A-84BCC5B9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37CCDD-EDF4-CA9D-E1F0-A2F3778682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可用性和扩展性：为失效而设计，为自我修复：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自我修复：支持服务级故障转移厙启，具有健康检查机制；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水平扩展：可通过命令手动扩容，可基于资源负载等实现自动伸缩容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服务发现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负载均衡：系统内置服务发现功能，内建负载均衡机制；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自动部署：自动发布和回滚，支持灰度升级、增量发布等；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通过容器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容器编排，实现微服务的部署、运行、维护自动化，是实现自动化运维的有效措施。</a:t>
            </a:r>
          </a:p>
          <a:p>
            <a:endParaRPr lang="en-US" altLang="zh-CN" dirty="0">
              <a:effectLst/>
              <a:latin typeface="Helvetica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5179C4-F85D-EC9A-E5CA-29F4B379179B}"/>
              </a:ext>
            </a:extLst>
          </p:cNvPr>
          <p:cNvSpPr txBox="1"/>
          <p:nvPr/>
        </p:nvSpPr>
        <p:spPr>
          <a:xfrm>
            <a:off x="9249103" y="2579555"/>
            <a:ext cx="2801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配置＋极简命令</a:t>
            </a: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91AFB960-CFFF-8CC8-2791-63A6A616ED16}"/>
              </a:ext>
            </a:extLst>
          </p:cNvPr>
          <p:cNvSpPr/>
          <p:nvPr/>
        </p:nvSpPr>
        <p:spPr>
          <a:xfrm>
            <a:off x="8912772" y="1891862"/>
            <a:ext cx="136635" cy="20495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53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D8CB602-DBB9-1EA7-E235-053BFE5C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K8s</a:t>
            </a:r>
            <a:r>
              <a:rPr lang="zh-CN" altLang="en-US" dirty="0"/>
              <a:t>核心功能：调度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2B2710-C438-9D71-6F4F-799E82201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K8s</a:t>
            </a:r>
            <a:r>
              <a:rPr lang="zh-CN" altLang="en-US" dirty="0"/>
              <a:t>根据容器规格，依据特定算法把容器调度到某一节点；</a:t>
            </a:r>
          </a:p>
          <a:p>
            <a:r>
              <a:rPr lang="en" altLang="zh-CN" dirty="0"/>
              <a:t>K8s</a:t>
            </a:r>
            <a:r>
              <a:rPr lang="zh-CN" altLang="en-US" dirty="0"/>
              <a:t>会检测节点是否存在故障，故障节点上的容器会被迁移到健康节点；</a:t>
            </a:r>
          </a:p>
          <a:p>
            <a:r>
              <a:rPr lang="en" altLang="zh-CN" dirty="0"/>
              <a:t>K8s</a:t>
            </a:r>
            <a:r>
              <a:rPr lang="zh-CN" altLang="en-US" dirty="0"/>
              <a:t>会监测业务上所承担的负载，如果这个业务本身的负载过高，则</a:t>
            </a:r>
            <a:r>
              <a:rPr lang="en" altLang="zh-CN" dirty="0"/>
              <a:t>K8s</a:t>
            </a:r>
            <a:r>
              <a:rPr lang="zh-CN" altLang="en-US" dirty="0"/>
              <a:t>会对其进行扩容。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FC4D4CC-F5C3-2A81-3590-B1B674CB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3510675"/>
            <a:ext cx="3487710" cy="19272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9A395E-559C-0D36-AD6B-40D24DDD3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56" y="3510675"/>
            <a:ext cx="3641807" cy="19790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387D4A-4400-4FE8-DB90-B725BDE67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47" y="3438162"/>
            <a:ext cx="3487711" cy="19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7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0E916-BC79-D231-CB33-FBEE44F7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关键概念</a:t>
            </a:r>
            <a:r>
              <a:rPr lang="zh-CN" altLang="en-US" dirty="0">
                <a:latin typeface="Helvetica" pitchFamily="2" charset="0"/>
              </a:rPr>
              <a:t>：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79766F9-BBC4-63BC-1B61-886F6D266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在</a:t>
            </a:r>
            <a:r>
              <a:rPr lang="en" altLang="zh-CN" dirty="0" err="1">
                <a:effectLst/>
                <a:latin typeface="Helvetica" pitchFamily="2" charset="0"/>
              </a:rPr>
              <a:t>kubernetes</a:t>
            </a:r>
            <a:r>
              <a:rPr lang="zh-CN" altLang="en-US" dirty="0">
                <a:effectLst/>
                <a:latin typeface="Helvetica" pitchFamily="2" charset="0"/>
              </a:rPr>
              <a:t>中，</a:t>
            </a:r>
            <a:r>
              <a:rPr lang="en" altLang="zh-CN" dirty="0">
                <a:effectLst/>
                <a:latin typeface="Helvetica" pitchFamily="2" charset="0"/>
              </a:rPr>
              <a:t>Pods</a:t>
            </a:r>
            <a:r>
              <a:rPr lang="zh-CN" altLang="en-US" dirty="0">
                <a:effectLst/>
                <a:latin typeface="Helvetica" pitchFamily="2" charset="0"/>
              </a:rPr>
              <a:t>是能够创建、调度、和管理的最小部署单元，是一组容器的集合，而不是单独的应用容器。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对应于合设在一起的一组应用，它们运行在一个共享的应用上下文中。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﻿﻿同一个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里的容器共享同一个网络命名空间，</a:t>
            </a:r>
            <a:r>
              <a:rPr lang="en" altLang="zh-CN" dirty="0">
                <a:effectLst/>
                <a:latin typeface="Helvetica" pitchFamily="2" charset="0"/>
              </a:rPr>
              <a:t>IP</a:t>
            </a:r>
            <a:r>
              <a:rPr lang="zh-CN" altLang="en-US" dirty="0">
                <a:effectLst/>
                <a:latin typeface="Helvetica" pitchFamily="2" charset="0"/>
              </a:rPr>
              <a:t>地址及端口空间和卷。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﻿﻿从生命周期来说，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是短暂的而不是长久的应用。</a:t>
            </a:r>
            <a:r>
              <a:rPr lang="en" altLang="zh-CN" dirty="0">
                <a:effectLst/>
                <a:latin typeface="Helvetica" pitchFamily="2" charset="0"/>
              </a:rPr>
              <a:t>Pods</a:t>
            </a:r>
            <a:r>
              <a:rPr lang="zh-CN" altLang="en-US" dirty="0">
                <a:effectLst/>
                <a:latin typeface="Helvetica" pitchFamily="2" charset="0"/>
              </a:rPr>
              <a:t>被调度到节点，保持在这个节点上直到被销毁。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12B083-8982-B56F-65CA-57B2BAC20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1" y="3696245"/>
            <a:ext cx="7772400" cy="27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5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C54AE-ADAF-DF09-1E26-352C06E8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9004E-1808-EA6A-302C-52F9BEF8A0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Pod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可以创建和部署的最小单元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﻿﻿一组功能相关的</a:t>
            </a:r>
            <a:r>
              <a:rPr lang="en" altLang="zh-CN" dirty="0">
                <a:effectLst/>
                <a:latin typeface="Helvetica" pitchFamily="2" charset="0"/>
              </a:rPr>
              <a:t>Container</a:t>
            </a:r>
            <a:r>
              <a:rPr lang="zh-CN" altLang="en-US" dirty="0">
                <a:effectLst/>
                <a:latin typeface="Helvetica" pitchFamily="2" charset="0"/>
              </a:rPr>
              <a:t>的封装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﻿每一个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都有一个</a:t>
            </a:r>
            <a:r>
              <a:rPr lang="en" altLang="zh-CN" dirty="0">
                <a:effectLst/>
                <a:latin typeface="Helvetica" pitchFamily="2" charset="0"/>
              </a:rPr>
              <a:t>pause</a:t>
            </a:r>
            <a:r>
              <a:rPr lang="zh-CN" altLang="en-US" dirty="0">
                <a:effectLst/>
                <a:latin typeface="Helvetica" pitchFamily="2" charset="0"/>
              </a:rPr>
              <a:t>容器，共享存储和网络空间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﻿非稳态设计，需要</a:t>
            </a:r>
            <a:r>
              <a:rPr lang="en" altLang="zh-CN" dirty="0">
                <a:effectLst/>
                <a:latin typeface="Helvetica" pitchFamily="2" charset="0"/>
              </a:rPr>
              <a:t>Workload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>
                <a:effectLst/>
                <a:latin typeface="Helvetica" pitchFamily="2" charset="0"/>
              </a:rPr>
              <a:t>Service“</a:t>
            </a:r>
            <a:r>
              <a:rPr lang="zh-CN" altLang="en-US" dirty="0">
                <a:effectLst/>
                <a:latin typeface="Helvetica" pitchFamily="2" charset="0"/>
              </a:rPr>
              <a:t>呵护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workload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Workloads (Deployment, </a:t>
            </a:r>
            <a:r>
              <a:rPr lang="en" altLang="zh-CN" dirty="0" err="1">
                <a:effectLst/>
                <a:latin typeface="Helvetica" pitchFamily="2" charset="0"/>
              </a:rPr>
              <a:t>StatefulSet</a:t>
            </a:r>
            <a:r>
              <a:rPr lang="en" altLang="zh-CN" dirty="0">
                <a:effectLst/>
                <a:latin typeface="Helvetica" pitchFamily="2" charset="0"/>
              </a:rPr>
              <a:t>, </a:t>
            </a:r>
            <a:r>
              <a:rPr lang="en" altLang="zh-CN" dirty="0" err="1">
                <a:effectLst/>
                <a:latin typeface="Helvetica" pitchFamily="2" charset="0"/>
              </a:rPr>
              <a:t>DaemonSet</a:t>
            </a:r>
            <a:r>
              <a:rPr lang="en" altLang="zh-CN" dirty="0">
                <a:effectLst/>
                <a:latin typeface="Helvetica" pitchFamily="2" charset="0"/>
              </a:rPr>
              <a:t>, Job...)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• </a:t>
            </a:r>
            <a:r>
              <a:rPr lang="zh-CN" altLang="en-US" dirty="0">
                <a:effectLst/>
                <a:latin typeface="Helvetica" pitchFamily="2" charset="0"/>
              </a:rPr>
              <a:t>一组功能相关的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的封装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pod pause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container1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container2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Service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防</a:t>
            </a:r>
            <a:r>
              <a:rPr lang="en" altLang="zh-CN" dirty="0">
                <a:effectLst/>
                <a:latin typeface="Helvetica" pitchFamily="2" charset="0"/>
              </a:rPr>
              <a:t>Pod“</a:t>
            </a:r>
            <a:r>
              <a:rPr lang="zh-CN" altLang="en-US" dirty="0">
                <a:effectLst/>
                <a:latin typeface="Helvetica" pitchFamily="2" charset="0"/>
              </a:rPr>
              <a:t>失联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给一组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设置反向代理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047AD1-72CE-7A74-2C3A-BF23B78E4A8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B1CB26-8237-6BB5-34D5-37BC5B3F8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45" y="1246908"/>
            <a:ext cx="4772563" cy="50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5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0E916-BC79-D231-CB33-FBEE44F7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关键概念</a:t>
            </a:r>
            <a:r>
              <a:rPr lang="zh-CN" altLang="en-US" dirty="0">
                <a:latin typeface="Helvetica" pitchFamily="2" charset="0"/>
              </a:rPr>
              <a:t>：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79766F9-BBC4-63BC-1B61-886F6D266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在</a:t>
            </a:r>
            <a:r>
              <a:rPr lang="en" altLang="zh-CN" dirty="0" err="1">
                <a:effectLst/>
                <a:latin typeface="Helvetica" pitchFamily="2" charset="0"/>
              </a:rPr>
              <a:t>kubernetes</a:t>
            </a:r>
            <a:r>
              <a:rPr lang="zh-CN" altLang="en-US" dirty="0">
                <a:effectLst/>
                <a:latin typeface="Helvetica" pitchFamily="2" charset="0"/>
              </a:rPr>
              <a:t>中，</a:t>
            </a:r>
            <a:r>
              <a:rPr lang="en" altLang="zh-CN" dirty="0">
                <a:effectLst/>
                <a:latin typeface="Helvetica" pitchFamily="2" charset="0"/>
              </a:rPr>
              <a:t>Pods</a:t>
            </a:r>
            <a:r>
              <a:rPr lang="zh-CN" altLang="en-US" dirty="0">
                <a:effectLst/>
                <a:latin typeface="Helvetica" pitchFamily="2" charset="0"/>
              </a:rPr>
              <a:t>是能够创建、调度、和管理的最小部署单元，是一组容器的集合，而不是单独的应用容器。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对应于合设在一起的一组应用，它们运行在一个共享的应用上下文中。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﻿﻿同一个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里的容器共享同一个网络命名空间，</a:t>
            </a:r>
            <a:r>
              <a:rPr lang="en" altLang="zh-CN" dirty="0">
                <a:effectLst/>
                <a:latin typeface="Helvetica" pitchFamily="2" charset="0"/>
              </a:rPr>
              <a:t>IP</a:t>
            </a:r>
            <a:r>
              <a:rPr lang="zh-CN" altLang="en-US" dirty="0">
                <a:effectLst/>
                <a:latin typeface="Helvetica" pitchFamily="2" charset="0"/>
              </a:rPr>
              <a:t>地址及端口空间和卷。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﻿﻿从生命周期来说，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是短暂的而不是长久的应用。</a:t>
            </a:r>
            <a:r>
              <a:rPr lang="en" altLang="zh-CN" dirty="0">
                <a:effectLst/>
                <a:latin typeface="Helvetica" pitchFamily="2" charset="0"/>
              </a:rPr>
              <a:t>Pods</a:t>
            </a:r>
            <a:r>
              <a:rPr lang="zh-CN" altLang="en-US" dirty="0">
                <a:effectLst/>
                <a:latin typeface="Helvetica" pitchFamily="2" charset="0"/>
              </a:rPr>
              <a:t>被调度到节点，保持在这个节点上直到被销毁。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472066-2323-2809-69EF-D5C72CA7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300" y="444500"/>
            <a:ext cx="3873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3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1DC83-5955-06AB-8B7C-9E90C91C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530B5B-E442-8FF5-FE78-FD32B25A87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Infrastructure Container: pause</a:t>
            </a:r>
            <a:r>
              <a:rPr lang="zh-CN" altLang="en" dirty="0">
                <a:effectLst/>
                <a:latin typeface="Helvetica" pitchFamily="2" charset="0"/>
              </a:rPr>
              <a:t>基础</a:t>
            </a:r>
            <a:r>
              <a:rPr lang="zh-CN" altLang="en-US" dirty="0">
                <a:effectLst/>
                <a:latin typeface="Helvetica" pitchFamily="2" charset="0"/>
              </a:rPr>
              <a:t>容器﻿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用户不可见，无需感知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﻿﻿维护整个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网络空间</a:t>
            </a:r>
          </a:p>
          <a:p>
            <a:r>
              <a:rPr lang="en" altLang="zh-CN" dirty="0" err="1">
                <a:effectLst/>
                <a:latin typeface="Helvetica" pitchFamily="2" charset="0"/>
              </a:rPr>
              <a:t>InitContainers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初始化容器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Containers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业务容器，可以有多个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</a:t>
            </a:r>
            <a:r>
              <a:rPr lang="zh-CN" altLang="en-US" dirty="0">
                <a:effectLst/>
                <a:latin typeface="Helvetica" pitchFamily="2" charset="0"/>
              </a:rPr>
              <a:t>并行启动，启动成功后一直</a:t>
            </a:r>
            <a:r>
              <a:rPr lang="en" altLang="zh-CN" dirty="0">
                <a:effectLst/>
                <a:latin typeface="Helvetica" pitchFamily="2" charset="0"/>
              </a:rPr>
              <a:t>Running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0EE15E-2D7F-E75A-D89B-31C374811F2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DA15D-81DE-7243-B064-9276CC96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821" y="580408"/>
            <a:ext cx="59309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5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80374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C410EE0-4F17-A4A5-AC51-DD5420A1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Pause</a:t>
            </a:r>
            <a:r>
              <a:rPr lang="zh-CN" altLang="en-US" dirty="0">
                <a:effectLst/>
                <a:latin typeface="Helvetica" pitchFamily="2" charset="0"/>
              </a:rPr>
              <a:t>容器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089C04-A522-DD34-223E-A6169DADB3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每启动一个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同时也会启动一个</a:t>
            </a:r>
            <a:r>
              <a:rPr lang="en" altLang="zh-CN" dirty="0">
                <a:effectLst/>
                <a:latin typeface="Helvetica" pitchFamily="2" charset="0"/>
              </a:rPr>
              <a:t>pause</a:t>
            </a:r>
            <a:r>
              <a:rPr lang="zh-CN" altLang="en-US" dirty="0">
                <a:effectLst/>
                <a:latin typeface="Helvetica" pitchFamily="2" charset="0"/>
              </a:rPr>
              <a:t>容器，</a:t>
            </a:r>
            <a:r>
              <a:rPr lang="en" altLang="zh-CN" dirty="0">
                <a:effectLst/>
                <a:latin typeface="Helvetica" pitchFamily="2" charset="0"/>
              </a:rPr>
              <a:t>pause</a:t>
            </a:r>
            <a:r>
              <a:rPr lang="zh-CN" altLang="en-US" dirty="0">
                <a:effectLst/>
                <a:latin typeface="Helvetica" pitchFamily="2" charset="0"/>
              </a:rPr>
              <a:t>伴随着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的启动而启动，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的删除而删除。主要作用：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﻿﻿网络接管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﻿﻿共享存储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2E3FB3-CD62-9203-3DEF-92D7EDF6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885" y="2395264"/>
            <a:ext cx="52832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6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481187C-C6C1-56D6-3AF0-E618D7D1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Init</a:t>
            </a:r>
            <a:r>
              <a:rPr lang="zh-CN" altLang="en-US" dirty="0">
                <a:effectLst/>
                <a:latin typeface="Helvetica" pitchFamily="2" charset="0"/>
              </a:rPr>
              <a:t>容器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0F92F2F-4763-7C11-DA80-B980DD5232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一般用于服务等待处理以及注册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信息等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﻿先于业务容器开始执行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﻿顺序执行，执行成功退出（</a:t>
            </a:r>
            <a:r>
              <a:rPr lang="en" altLang="zh-CN" dirty="0">
                <a:effectLst/>
                <a:latin typeface="Helvetica" pitchFamily="2" charset="0"/>
              </a:rPr>
              <a:t>exit O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全部执行成功后开始启动业务容器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示例：一个具有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个 </a:t>
            </a:r>
            <a:r>
              <a:rPr lang="en" altLang="zh-CN" dirty="0">
                <a:effectLst/>
                <a:latin typeface="Helvetica" pitchFamily="2" charset="0"/>
              </a:rPr>
              <a:t>Init </a:t>
            </a:r>
            <a:r>
              <a:rPr lang="zh-CN" altLang="en-US" dirty="0">
                <a:effectLst/>
                <a:latin typeface="Helvetica" pitchFamily="2" charset="0"/>
              </a:rPr>
              <a:t>容器的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r>
              <a:rPr lang="zh-CN" altLang="en-US" dirty="0">
                <a:effectLst/>
                <a:latin typeface="Helvetica" pitchFamily="2" charset="0"/>
              </a:rPr>
              <a:t>第一个等待</a:t>
            </a:r>
            <a:r>
              <a:rPr lang="en" altLang="zh-CN" dirty="0" err="1">
                <a:effectLst/>
                <a:latin typeface="Helvetica" pitchFamily="2" charset="0"/>
              </a:rPr>
              <a:t>myservice</a:t>
            </a:r>
            <a:r>
              <a:rPr lang="zh-CN" altLang="en-US" dirty="0">
                <a:effectLst/>
                <a:latin typeface="Helvetica" pitchFamily="2" charset="0"/>
              </a:rPr>
              <a:t>启动，第二个等待</a:t>
            </a:r>
            <a:r>
              <a:rPr lang="en" altLang="zh-CN" dirty="0" err="1">
                <a:effectLst/>
                <a:latin typeface="Helvetica" pitchFamily="2" charset="0"/>
              </a:rPr>
              <a:t>mydb</a:t>
            </a:r>
            <a:r>
              <a:rPr lang="zh-CN" altLang="en-US" dirty="0">
                <a:effectLst/>
                <a:latin typeface="Helvetica" pitchFamily="2" charset="0"/>
              </a:rPr>
              <a:t>启动。一旦这两个</a:t>
            </a:r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-US" dirty="0">
                <a:effectLst/>
                <a:latin typeface="Helvetica" pitchFamily="2" charset="0"/>
              </a:rPr>
              <a:t>都启动完成，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将开始启动。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31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EF612A-0558-EAAF-D137-E1C0B26B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业务容器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A85299-419B-D7A2-89A4-4B34C2037E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每个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中可以同时运行多个容器协同工作。同一个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中的容器会自动的分配到同一个</a:t>
            </a:r>
            <a:r>
              <a:rPr lang="en" altLang="zh-CN" dirty="0">
                <a:effectLst/>
                <a:latin typeface="Helvetica" pitchFamily="2" charset="0"/>
              </a:rPr>
              <a:t>node</a:t>
            </a:r>
            <a:r>
              <a:rPr lang="zh-CN" altLang="en-US" dirty="0">
                <a:effectLst/>
                <a:latin typeface="Helvetica" pitchFamily="2" charset="0"/>
              </a:rPr>
              <a:t>上。同一个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中的容器共享资源、网络环境和依赖，它们总是被同时调度。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﻿﻿只有当容器需要紧密配合协作的时候才考虑用多容器模式。例如，你有一个容器作为</a:t>
            </a:r>
            <a:r>
              <a:rPr lang="en" altLang="zh-CN" dirty="0">
                <a:effectLst/>
                <a:latin typeface="Helvetica" pitchFamily="2" charset="0"/>
              </a:rPr>
              <a:t>web</a:t>
            </a:r>
            <a:r>
              <a:rPr lang="zh-CN" altLang="en-US" dirty="0">
                <a:effectLst/>
                <a:latin typeface="Helvetica" pitchFamily="2" charset="0"/>
              </a:rPr>
              <a:t>服务器运行，需要用到共享的</a:t>
            </a:r>
            <a:r>
              <a:rPr lang="en" altLang="zh-CN" dirty="0">
                <a:effectLst/>
                <a:latin typeface="Helvetica" pitchFamily="2" charset="0"/>
              </a:rPr>
              <a:t>volume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有另一个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" altLang="zh-CN" dirty="0">
                <a:effectLst/>
                <a:latin typeface="Helvetica" pitchFamily="2" charset="0"/>
              </a:rPr>
              <a:t>sidecar”</a:t>
            </a:r>
            <a:r>
              <a:rPr lang="zh-CN" altLang="en-US" dirty="0">
                <a:effectLst/>
                <a:latin typeface="Helvetica" pitchFamily="2" charset="0"/>
              </a:rPr>
              <a:t>容器来从远端获取资源更新这些文件，如右图所示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23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99B896-F45E-89FA-8592-A126FD15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的生命周期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42FFFF-2C44-6697-C28A-B8AA22D7C1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Pod </a:t>
            </a:r>
            <a:r>
              <a:rPr lang="zh-CN" altLang="en-US" dirty="0">
                <a:effectLst/>
                <a:latin typeface="Helvetica" pitchFamily="2" charset="0"/>
              </a:rPr>
              <a:t>在其生命周期中的简单宏观概述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﻿挂起（</a:t>
            </a:r>
            <a:r>
              <a:rPr lang="en" altLang="zh-CN" dirty="0">
                <a:effectLst/>
                <a:latin typeface="Helvetica" pitchFamily="2" charset="0"/>
              </a:rPr>
              <a:t>Pending</a:t>
            </a:r>
            <a:r>
              <a:rPr lang="zh-CN" altLang="en" dirty="0">
                <a:effectLst/>
                <a:latin typeface="Helvetica" pitchFamily="2" charset="0"/>
              </a:rPr>
              <a:t>）：</a:t>
            </a:r>
            <a:r>
              <a:rPr lang="en" altLang="zh-CN" dirty="0">
                <a:effectLst/>
                <a:latin typeface="Helvetica" pitchFamily="2" charset="0"/>
              </a:rPr>
              <a:t>Pod </a:t>
            </a:r>
            <a:r>
              <a:rPr lang="zh-CN" altLang="en-US" dirty="0">
                <a:effectLst/>
                <a:latin typeface="Helvetica" pitchFamily="2" charset="0"/>
              </a:rPr>
              <a:t>已被 </a:t>
            </a:r>
            <a:r>
              <a:rPr lang="en" altLang="zh-CN" dirty="0">
                <a:effectLst/>
                <a:latin typeface="Helvetica" pitchFamily="2" charset="0"/>
              </a:rPr>
              <a:t>Kubernetes </a:t>
            </a:r>
            <a:r>
              <a:rPr lang="zh-CN" altLang="en-US" dirty="0">
                <a:effectLst/>
                <a:latin typeface="Helvetica" pitchFamily="2" charset="0"/>
              </a:rPr>
              <a:t>系统接受，但有一个或者多个容器镜像尚未创建。等待时间包括调度 </a:t>
            </a:r>
            <a:r>
              <a:rPr lang="en" altLang="zh-CN" dirty="0">
                <a:effectLst/>
                <a:latin typeface="Helvetica" pitchFamily="2" charset="0"/>
              </a:rPr>
              <a:t>Pod </a:t>
            </a:r>
            <a:r>
              <a:rPr lang="zh-CN" altLang="en-US" dirty="0">
                <a:effectLst/>
                <a:latin typeface="Helvetica" pitchFamily="2" charset="0"/>
              </a:rPr>
              <a:t>的时间和通过网络下载镜像的时间，这可能需要花点时间。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﻿运行中（</a:t>
            </a:r>
            <a:r>
              <a:rPr lang="en" altLang="zh-CN" dirty="0">
                <a:effectLst/>
                <a:latin typeface="Helvetica" pitchFamily="2" charset="0"/>
              </a:rPr>
              <a:t>Running</a:t>
            </a:r>
            <a:r>
              <a:rPr lang="zh-CN" altLang="en" dirty="0">
                <a:effectLst/>
                <a:latin typeface="Helvetica" pitchFamily="2" charset="0"/>
              </a:rPr>
              <a:t>）：</a:t>
            </a:r>
            <a:r>
              <a:rPr lang="zh-CN" altLang="en-US" dirty="0">
                <a:effectLst/>
                <a:latin typeface="Helvetica" pitchFamily="2" charset="0"/>
              </a:rPr>
              <a:t>该 </a:t>
            </a:r>
            <a:r>
              <a:rPr lang="en" altLang="zh-CN" dirty="0">
                <a:effectLst/>
                <a:latin typeface="Helvetica" pitchFamily="2" charset="0"/>
              </a:rPr>
              <a:t>Pod </a:t>
            </a:r>
            <a:r>
              <a:rPr lang="zh-CN" altLang="en-US" dirty="0">
                <a:effectLst/>
                <a:latin typeface="Helvetica" pitchFamily="2" charset="0"/>
              </a:rPr>
              <a:t>已经绑定到了一个节点上，</a:t>
            </a:r>
            <a:r>
              <a:rPr lang="en" altLang="zh-CN" dirty="0">
                <a:effectLst/>
                <a:latin typeface="Helvetica" pitchFamily="2" charset="0"/>
              </a:rPr>
              <a:t>Pod </a:t>
            </a:r>
            <a:r>
              <a:rPr lang="zh-CN" altLang="en-US" dirty="0">
                <a:effectLst/>
                <a:latin typeface="Helvetica" pitchFamily="2" charset="0"/>
              </a:rPr>
              <a:t>中所有的容器都已被创建。至少有一个容器正在运行，或者正处于启动或重启状态。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﻿﻿成功（</a:t>
            </a:r>
            <a:r>
              <a:rPr lang="en" altLang="zh-CN" dirty="0">
                <a:effectLst/>
                <a:latin typeface="Helvetica" pitchFamily="2" charset="0"/>
              </a:rPr>
              <a:t>Succeed</a:t>
            </a:r>
            <a:r>
              <a:rPr lang="zh-CN" altLang="en" dirty="0">
                <a:effectLst/>
                <a:latin typeface="Helvetica" pitchFamily="2" charset="0"/>
              </a:rPr>
              <a:t>）：</a:t>
            </a:r>
            <a:r>
              <a:rPr lang="en" altLang="zh-CN" dirty="0">
                <a:effectLst/>
                <a:latin typeface="Helvetica" pitchFamily="2" charset="0"/>
              </a:rPr>
              <a:t>Pod </a:t>
            </a:r>
            <a:r>
              <a:rPr lang="zh-CN" altLang="en-US" dirty="0">
                <a:effectLst/>
                <a:latin typeface="Helvetica" pitchFamily="2" charset="0"/>
              </a:rPr>
              <a:t>中的所有容器都被成功终止，并且不会再重启。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失败（</a:t>
            </a:r>
            <a:r>
              <a:rPr lang="en" altLang="zh-CN" dirty="0">
                <a:effectLst/>
                <a:latin typeface="Helvetica" pitchFamily="2" charset="0"/>
              </a:rPr>
              <a:t>Failed</a:t>
            </a:r>
            <a:r>
              <a:rPr lang="zh-CN" altLang="en" dirty="0">
                <a:effectLst/>
                <a:latin typeface="Helvetica" pitchFamily="2" charset="0"/>
              </a:rPr>
              <a:t>）：</a:t>
            </a:r>
            <a:r>
              <a:rPr lang="en" altLang="zh-CN" dirty="0">
                <a:effectLst/>
                <a:latin typeface="Helvetica" pitchFamily="2" charset="0"/>
              </a:rPr>
              <a:t>Pod </a:t>
            </a:r>
            <a:r>
              <a:rPr lang="zh-CN" altLang="en-US" dirty="0">
                <a:effectLst/>
                <a:latin typeface="Helvetica" pitchFamily="2" charset="0"/>
              </a:rPr>
              <a:t>中的所有容器都已终止了，并且至少有一个容器是因为失败终止。也就是说，容器以非</a:t>
            </a:r>
            <a:r>
              <a:rPr lang="en-US" altLang="zh-CN" dirty="0">
                <a:effectLst/>
                <a:latin typeface="Helvetica" pitchFamily="2" charset="0"/>
              </a:rPr>
              <a:t>0</a:t>
            </a:r>
            <a:r>
              <a:rPr lang="zh-CN" altLang="en-US" dirty="0">
                <a:effectLst/>
                <a:latin typeface="Helvetica" pitchFamily="2" charset="0"/>
              </a:rPr>
              <a:t>状态退出或者被系统终止。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﻿﻿未知（</a:t>
            </a:r>
            <a:r>
              <a:rPr lang="en" altLang="zh-CN" dirty="0">
                <a:effectLst/>
                <a:latin typeface="Helvetica" pitchFamily="2" charset="0"/>
              </a:rPr>
              <a:t>Unknown</a:t>
            </a:r>
            <a:r>
              <a:rPr lang="zh-CN" altLang="en" dirty="0">
                <a:effectLst/>
                <a:latin typeface="Helvetica" pitchFamily="2" charset="0"/>
              </a:rPr>
              <a:t>）：</a:t>
            </a:r>
            <a:r>
              <a:rPr lang="zh-CN" altLang="en-US" dirty="0">
                <a:effectLst/>
                <a:latin typeface="Helvetica" pitchFamily="2" charset="0"/>
              </a:rPr>
              <a:t>因为某些原因无法取得 </a:t>
            </a:r>
            <a:r>
              <a:rPr lang="en" altLang="zh-CN" dirty="0">
                <a:effectLst/>
                <a:latin typeface="Helvetica" pitchFamily="2" charset="0"/>
              </a:rPr>
              <a:t>Pod </a:t>
            </a:r>
            <a:r>
              <a:rPr lang="zh-CN" altLang="en-US" dirty="0">
                <a:effectLst/>
                <a:latin typeface="Helvetica" pitchFamily="2" charset="0"/>
              </a:rPr>
              <a:t>的状态，通常是因为与 </a:t>
            </a:r>
            <a:r>
              <a:rPr lang="en" altLang="zh-CN" dirty="0">
                <a:effectLst/>
                <a:latin typeface="Helvetica" pitchFamily="2" charset="0"/>
              </a:rPr>
              <a:t>Pod </a:t>
            </a:r>
            <a:r>
              <a:rPr lang="zh-CN" altLang="en-US" dirty="0">
                <a:effectLst/>
                <a:latin typeface="Helvetica" pitchFamily="2" charset="0"/>
              </a:rPr>
              <a:t>所在主机通信失败。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B9C056-FCA1-82AC-13EF-6495516A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3996684"/>
            <a:ext cx="7772400" cy="20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AC5E866-7BDF-EB33-217B-B15DA568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的生命周期 </a:t>
            </a:r>
            <a:r>
              <a:rPr lang="en-US" altLang="zh-CN" dirty="0">
                <a:effectLst/>
                <a:latin typeface="Helvetica" pitchFamily="2" charset="0"/>
              </a:rPr>
              <a:t>-</a:t>
            </a:r>
            <a:r>
              <a:rPr lang="zh-CN" altLang="en-US" dirty="0">
                <a:effectLst/>
                <a:latin typeface="Helvetica" pitchFamily="2" charset="0"/>
              </a:rPr>
              <a:t>检查探针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10F22F-7DF7-C54F-FD31-7233769F9F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kubelet </a:t>
            </a:r>
            <a:r>
              <a:rPr lang="zh-CN" altLang="en-US" dirty="0">
                <a:effectLst/>
                <a:latin typeface="Helvetica" pitchFamily="2" charset="0"/>
              </a:rPr>
              <a:t>可以选择在容器上运行的三种健康检查方式：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LivenessProbe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在服务运行过程中检查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是否运行正常，不正常则将其杀掉，然后重建。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ReadinessProbe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在服务启动后进行进行检测，看应用是否准备好对外提供服务。比如</a:t>
            </a:r>
            <a:r>
              <a:rPr lang="en" altLang="zh-CN" dirty="0">
                <a:effectLst/>
                <a:latin typeface="Helvetica" pitchFamily="2" charset="0"/>
              </a:rPr>
              <a:t>tomcat</a:t>
            </a:r>
            <a:r>
              <a:rPr lang="zh-CN" altLang="en-US" dirty="0">
                <a:effectLst/>
                <a:latin typeface="Helvetica" pitchFamily="2" charset="0"/>
              </a:rPr>
              <a:t>应用，很多时候并不是</a:t>
            </a:r>
            <a:r>
              <a:rPr lang="en" altLang="zh-CN" dirty="0">
                <a:effectLst/>
                <a:latin typeface="Helvetica" pitchFamily="2" charset="0"/>
              </a:rPr>
              <a:t>tomcat</a:t>
            </a:r>
            <a:r>
              <a:rPr lang="zh-CN" altLang="en-US" dirty="0">
                <a:effectLst/>
                <a:latin typeface="Helvetica" pitchFamily="2" charset="0"/>
              </a:rPr>
              <a:t>启动成功就可以对外提供服务的，还需要等待</a:t>
            </a:r>
            <a:r>
              <a:rPr lang="en" altLang="zh-CN" dirty="0">
                <a:effectLst/>
                <a:latin typeface="Helvetica" pitchFamily="2" charset="0"/>
              </a:rPr>
              <a:t>spring</a:t>
            </a:r>
            <a:r>
              <a:rPr lang="zh-CN" altLang="en-US" dirty="0">
                <a:effectLst/>
                <a:latin typeface="Helvetica" pitchFamily="2" charset="0"/>
              </a:rPr>
              <a:t>容器初始化，数据库能够正常访问等等。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StartupProbe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在服务启动阶段检查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是否</a:t>
            </a:r>
            <a:r>
              <a:rPr lang="en" altLang="zh-CN" dirty="0">
                <a:effectLst/>
                <a:latin typeface="Helvetica" pitchFamily="2" charset="0"/>
              </a:rPr>
              <a:t>Ready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能够正常对外提供服务。存在启动超时问题，如果应用实际启动时间超过配置时间，会被认定为应用无法正常启动，然后杀掉重建。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20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5B07F77-6E25-A039-3AA8-B2C61554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关键概念</a:t>
            </a:r>
            <a:r>
              <a:rPr lang="zh-CN" altLang="en-US" dirty="0">
                <a:latin typeface="Helvetica" pitchFamily="2" charset="0"/>
              </a:rPr>
              <a:t>：</a:t>
            </a:r>
            <a:r>
              <a:rPr lang="en" altLang="zh-CN" dirty="0" err="1">
                <a:effectLst/>
                <a:latin typeface="Helvetica" pitchFamily="2" charset="0"/>
              </a:rPr>
              <a:t>ReplicaSet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279C20-8D41-5330-769B-D89794EBCC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</a:t>
            </a:r>
            <a:r>
              <a:rPr lang="en" altLang="zh-CN" dirty="0" err="1">
                <a:effectLst/>
                <a:latin typeface="Helvetica" pitchFamily="2" charset="0"/>
              </a:rPr>
              <a:t>ReplicaSet</a:t>
            </a:r>
            <a:r>
              <a:rPr lang="zh-CN" altLang="en-US" dirty="0">
                <a:effectLst/>
                <a:latin typeface="Helvetica" pitchFamily="2" charset="0"/>
              </a:rPr>
              <a:t>一副本控制器；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﻿﻿确保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的一定数量的份数（</a:t>
            </a:r>
            <a:r>
              <a:rPr lang="en" altLang="zh-CN" dirty="0">
                <a:effectLst/>
                <a:latin typeface="Helvetica" pitchFamily="2" charset="0"/>
              </a:rPr>
              <a:t>replica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在运行。如果超过这个数量，控制器会杀死一些，如果少了，控制器会启动一些；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ReplicaSet</a:t>
            </a:r>
            <a:r>
              <a:rPr lang="zh-CN" altLang="en-US" dirty="0">
                <a:effectLst/>
                <a:latin typeface="Helvetica" pitchFamily="2" charset="0"/>
              </a:rPr>
              <a:t>用于解决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的扩容和缩容问题；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﻿﻿通常用于无状态应用。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88821F-4590-3709-CE99-BF97C932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31" y="2893291"/>
            <a:ext cx="3873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5B07F77-6E25-A039-3AA8-B2C61554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关键概念</a:t>
            </a:r>
            <a:r>
              <a:rPr lang="zh-CN" altLang="en-US" dirty="0">
                <a:latin typeface="Helvetica" pitchFamily="2" charset="0"/>
              </a:rPr>
              <a:t>：</a:t>
            </a:r>
            <a:r>
              <a:rPr lang="en" altLang="zh-CN" dirty="0" err="1">
                <a:effectLst/>
                <a:latin typeface="Helvetica" pitchFamily="2" charset="0"/>
              </a:rPr>
              <a:t>ReplicaSet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279C20-8D41-5330-769B-D89794EBCC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</a:t>
            </a:r>
            <a:r>
              <a:rPr lang="en" altLang="zh-CN" dirty="0" err="1">
                <a:effectLst/>
                <a:latin typeface="Helvetica" pitchFamily="2" charset="0"/>
              </a:rPr>
              <a:t>ReplicaSet</a:t>
            </a:r>
            <a:r>
              <a:rPr lang="zh-CN" altLang="en-US" dirty="0">
                <a:effectLst/>
                <a:latin typeface="Helvetica" pitchFamily="2" charset="0"/>
              </a:rPr>
              <a:t>一副本控制器；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﻿﻿确保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的一定数量的份数（</a:t>
            </a:r>
            <a:r>
              <a:rPr lang="en" altLang="zh-CN" dirty="0">
                <a:effectLst/>
                <a:latin typeface="Helvetica" pitchFamily="2" charset="0"/>
              </a:rPr>
              <a:t>replica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在运行。如果超过这个数量，控制器会杀死一些，如果少了，控制器会启动一些；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ReplicaSet</a:t>
            </a:r>
            <a:r>
              <a:rPr lang="zh-CN" altLang="en-US" dirty="0">
                <a:effectLst/>
                <a:latin typeface="Helvetica" pitchFamily="2" charset="0"/>
              </a:rPr>
              <a:t>用于解决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的扩容和缩容问题；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﻿﻿通常用于无状态应用。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3223E7-F2C7-3FCB-7B88-E356457A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337" y="717550"/>
            <a:ext cx="41529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0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D2A7D39-2BBF-B7DB-9F3A-5B7755A3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关键概念</a:t>
            </a:r>
            <a:r>
              <a:rPr lang="zh-CN" altLang="en-US" dirty="0">
                <a:latin typeface="Helvetica" pitchFamily="2" charset="0"/>
              </a:rPr>
              <a:t>： </a:t>
            </a:r>
            <a:r>
              <a:rPr lang="en" altLang="zh-CN" dirty="0">
                <a:effectLst/>
                <a:latin typeface="Helvetica" pitchFamily="2" charset="0"/>
              </a:rPr>
              <a:t>Deployment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A792B1-00AB-DD1D-FAE7-03AAB8C10A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kubernetes</a:t>
            </a:r>
            <a:r>
              <a:rPr lang="en" altLang="zh-CN" dirty="0">
                <a:effectLst/>
                <a:latin typeface="Helvetica" pitchFamily="2" charset="0"/>
              </a:rPr>
              <a:t> Deployment</a:t>
            </a:r>
            <a:r>
              <a:rPr lang="zh-CN" altLang="en-US" dirty="0">
                <a:effectLst/>
                <a:latin typeface="Helvetica" pitchFamily="2" charset="0"/>
              </a:rPr>
              <a:t>提供了官方的用于更新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>
                <a:effectLst/>
                <a:latin typeface="Helvetica" pitchFamily="2" charset="0"/>
              </a:rPr>
              <a:t>Replica Set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下一代的</a:t>
            </a:r>
            <a:r>
              <a:rPr lang="en" altLang="zh-CN" dirty="0">
                <a:effectLst/>
                <a:latin typeface="Helvetica" pitchFamily="2" charset="0"/>
              </a:rPr>
              <a:t>Replication Controller</a:t>
            </a:r>
            <a:r>
              <a:rPr lang="zh-CN" altLang="en" dirty="0">
                <a:effectLst/>
                <a:latin typeface="Helvetica" pitchFamily="2" charset="0"/>
              </a:rPr>
              <a:t>） </a:t>
            </a:r>
            <a:r>
              <a:rPr lang="zh-CN" altLang="en-US" dirty="0">
                <a:effectLst/>
                <a:latin typeface="Helvetica" pitchFamily="2" charset="0"/>
              </a:rPr>
              <a:t>的方法；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Deployment</a:t>
            </a:r>
            <a:r>
              <a:rPr lang="zh-CN" altLang="en-US" dirty="0">
                <a:effectLst/>
                <a:latin typeface="Helvetica" pitchFamily="2" charset="0"/>
              </a:rPr>
              <a:t>集成了上线部署、滚动升级、创建副本、暂停上线任务，恢复上线任务，回滚到以前某一版本（成功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稳定）的</a:t>
            </a:r>
            <a:r>
              <a:rPr lang="en" altLang="zh-CN" dirty="0">
                <a:effectLst/>
                <a:latin typeface="Helvetica" pitchFamily="2" charset="0"/>
              </a:rPr>
              <a:t>Deployment</a:t>
            </a:r>
            <a:r>
              <a:rPr lang="zh-CN" altLang="en-US" dirty="0">
                <a:effectLst/>
                <a:latin typeface="Helvetica" pitchFamily="2" charset="0"/>
              </a:rPr>
              <a:t>等功能；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Deployment</a:t>
            </a:r>
            <a:r>
              <a:rPr lang="zh-CN" altLang="en-US" dirty="0">
                <a:effectLst/>
                <a:latin typeface="Helvetica" pitchFamily="2" charset="0"/>
              </a:rPr>
              <a:t>的典型用例：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﻿﻿使用</a:t>
            </a:r>
            <a:r>
              <a:rPr lang="en" altLang="zh-CN" dirty="0">
                <a:effectLst/>
                <a:latin typeface="Helvetica" pitchFamily="2" charset="0"/>
              </a:rPr>
              <a:t>Deployment</a:t>
            </a:r>
            <a:r>
              <a:rPr lang="zh-CN" altLang="en-US" dirty="0">
                <a:effectLst/>
                <a:latin typeface="Helvetica" pitchFamily="2" charset="0"/>
              </a:rPr>
              <a:t>来启动（上线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部署）一个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或者</a:t>
            </a:r>
            <a:r>
              <a:rPr lang="en" altLang="zh-CN" dirty="0" err="1">
                <a:effectLst/>
                <a:latin typeface="Helvetica" pitchFamily="2" charset="0"/>
              </a:rPr>
              <a:t>ReplicaSet</a:t>
            </a:r>
            <a:endParaRPr lang="en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检查一个</a:t>
            </a:r>
            <a:r>
              <a:rPr lang="en" altLang="zh-CN" dirty="0">
                <a:effectLst/>
                <a:latin typeface="Helvetica" pitchFamily="2" charset="0"/>
              </a:rPr>
              <a:t>Deployment</a:t>
            </a:r>
            <a:r>
              <a:rPr lang="zh-CN" altLang="en-US" dirty="0">
                <a:effectLst/>
                <a:latin typeface="Helvetica" pitchFamily="2" charset="0"/>
              </a:rPr>
              <a:t>是否成功执行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﻿更新</a:t>
            </a:r>
            <a:r>
              <a:rPr lang="en" altLang="zh-CN" dirty="0">
                <a:effectLst/>
                <a:latin typeface="Helvetica" pitchFamily="2" charset="0"/>
              </a:rPr>
              <a:t>Deployment</a:t>
            </a:r>
            <a:r>
              <a:rPr lang="zh-CN" altLang="en-US" dirty="0">
                <a:effectLst/>
                <a:latin typeface="Helvetica" pitchFamily="2" charset="0"/>
              </a:rPr>
              <a:t>来重新创建相应的</a:t>
            </a:r>
            <a:r>
              <a:rPr lang="en" altLang="zh-CN" dirty="0">
                <a:effectLst/>
                <a:latin typeface="Helvetica" pitchFamily="2" charset="0"/>
              </a:rPr>
              <a:t>Pods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例如，需要使用一个新的</a:t>
            </a:r>
            <a:r>
              <a:rPr lang="en" altLang="zh-CN" dirty="0">
                <a:effectLst/>
                <a:latin typeface="Helvetica" pitchFamily="2" charset="0"/>
              </a:rPr>
              <a:t>Image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回滚应用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B60F8F-DDD1-74B5-EC1E-0B3BAD12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31" y="3017126"/>
            <a:ext cx="7048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8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D21F27E-94F7-F28D-5748-C73B67C7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766496-F156-05AE-991D-F87790DAA0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﻿部署无状态应用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﻿﻿为 </a:t>
            </a:r>
            <a:r>
              <a:rPr lang="en" altLang="zh-CN" dirty="0">
                <a:effectLst/>
                <a:latin typeface="Helvetica" pitchFamily="2" charset="0"/>
              </a:rPr>
              <a:t>Pod </a:t>
            </a:r>
            <a:r>
              <a:rPr lang="zh-CN" altLang="en-US" dirty="0">
                <a:effectLst/>
                <a:latin typeface="Helvetica" pitchFamily="2" charset="0"/>
              </a:rPr>
              <a:t>提供声明式更新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﻿県有弹性伸缩、滚动升级、版本回滚等功能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示例：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</a:t>
            </a:r>
            <a:r>
              <a:rPr lang="en" altLang="zh-CN" dirty="0">
                <a:effectLst/>
                <a:latin typeface="Helvetica" pitchFamily="2" charset="0"/>
              </a:rPr>
              <a:t>Spring-app</a:t>
            </a:r>
            <a:r>
              <a:rPr lang="zh-CN" altLang="en-US" dirty="0">
                <a:effectLst/>
                <a:latin typeface="Helvetica" pitchFamily="2" charset="0"/>
              </a:rPr>
              <a:t>使用</a:t>
            </a:r>
            <a:r>
              <a:rPr lang="en" altLang="zh-CN" dirty="0" err="1">
                <a:effectLst/>
                <a:latin typeface="Helvetica" pitchFamily="2" charset="0"/>
              </a:rPr>
              <a:t>springboot</a:t>
            </a:r>
            <a:r>
              <a:rPr lang="en" altLang="zh-CN" dirty="0">
                <a:effectLst/>
                <a:latin typeface="Helvetica" pitchFamily="2" charset="0"/>
              </a:rPr>
              <a:t>-docker</a:t>
            </a:r>
            <a:r>
              <a:rPr lang="zh-CN" altLang="en-US" dirty="0">
                <a:effectLst/>
                <a:latin typeface="Helvetica" pitchFamily="2" charset="0"/>
              </a:rPr>
              <a:t>镜像部署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实例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﻿﻿使用</a:t>
            </a:r>
            <a:r>
              <a:rPr lang="en" altLang="zh-CN" dirty="0">
                <a:effectLst/>
                <a:latin typeface="Helvetica" pitchFamily="2" charset="0"/>
              </a:rPr>
              <a:t>selector</a:t>
            </a:r>
            <a:r>
              <a:rPr lang="zh-CN" altLang="en-US" dirty="0">
                <a:effectLst/>
                <a:latin typeface="Helvetica" pitchFamily="2" charset="0"/>
              </a:rPr>
              <a:t>为：</a:t>
            </a:r>
            <a:r>
              <a:rPr lang="en" altLang="zh-CN" dirty="0" err="1">
                <a:effectLst/>
                <a:latin typeface="Helvetica" pitchFamily="2" charset="0"/>
              </a:rPr>
              <a:t>app:spring-app</a:t>
            </a:r>
            <a:endParaRPr lang="en" altLang="zh-CN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862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851D43B-EE29-9230-C851-43234D77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StatefuISet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3D623D-1A7E-4CF4-54D7-A477F31230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StatefuISet</a:t>
            </a:r>
            <a:r>
              <a:rPr lang="en" altLang="zh-CN" dirty="0">
                <a:effectLst/>
                <a:latin typeface="Helvetica" pitchFamily="2" charset="0"/>
              </a:rPr>
              <a:t>—</a:t>
            </a:r>
            <a:r>
              <a:rPr lang="zh-CN" altLang="en-US" dirty="0">
                <a:effectLst/>
                <a:latin typeface="Helvetica" pitchFamily="2" charset="0"/>
              </a:rPr>
              <a:t>有状态应用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﻿﻿用于解決各个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实例独立生命周期管理，提供各个实例唯一性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﻿稳定，唯一的网络标识符。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﻿稳定，持久存储。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保证实例的顺序性，包括：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﻿有序的，优雅的部署和扩展。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﻿有序，优雅的删除和终止。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﻿有序的自动滚动更新。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8067AA-4BE2-154C-DC3B-288419431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72" y="3207188"/>
            <a:ext cx="38989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1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AE44D-B1D1-FE66-1EC0-D72F8638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80" y="1200579"/>
            <a:ext cx="9691202" cy="510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3643327-05EC-75BE-542D-67E25DE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D91C92-055A-A6E9-9FC9-D7B9B662F5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DaemonSet</a:t>
            </a:r>
            <a:r>
              <a:rPr lang="zh-CN" altLang="en-US" dirty="0">
                <a:effectLst/>
                <a:latin typeface="Helvetica" pitchFamily="2" charset="0"/>
              </a:rPr>
              <a:t>能够让所有（或者一些特定）的</a:t>
            </a:r>
            <a:r>
              <a:rPr lang="en" altLang="zh-CN" dirty="0">
                <a:effectLst/>
                <a:latin typeface="Helvetica" pitchFamily="2" charset="0"/>
              </a:rPr>
              <a:t>Node</a:t>
            </a:r>
            <a:r>
              <a:rPr lang="zh-CN" altLang="en-US" dirty="0">
                <a:effectLst/>
                <a:latin typeface="Helvetica" pitchFamily="2" charset="0"/>
              </a:rPr>
              <a:t>节点运行同一个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r>
              <a:rPr lang="zh-CN" altLang="en-US" dirty="0">
                <a:effectLst/>
                <a:latin typeface="Helvetica" pitchFamily="2" charset="0"/>
              </a:rPr>
              <a:t>当节点加入到</a:t>
            </a:r>
            <a:r>
              <a:rPr lang="en" altLang="zh-CN" dirty="0" err="1">
                <a:effectLst/>
                <a:latin typeface="Helvetica" pitchFamily="2" charset="0"/>
              </a:rPr>
              <a:t>kubernetes</a:t>
            </a:r>
            <a:r>
              <a:rPr lang="zh-CN" altLang="en-US" dirty="0">
                <a:effectLst/>
                <a:latin typeface="Helvetica" pitchFamily="2" charset="0"/>
              </a:rPr>
              <a:t>集群中，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会被（</a:t>
            </a:r>
            <a:r>
              <a:rPr lang="en" altLang="zh-CN" dirty="0" err="1">
                <a:effectLst/>
                <a:latin typeface="Helvetica" pitchFamily="2" charset="0"/>
              </a:rPr>
              <a:t>DaemonSet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调度到该节点上运行，当节点从</a:t>
            </a:r>
            <a:r>
              <a:rPr lang="en" altLang="zh-CN" dirty="0" err="1">
                <a:effectLst/>
                <a:latin typeface="Helvetica" pitchFamily="2" charset="0"/>
              </a:rPr>
              <a:t>kubernetes</a:t>
            </a:r>
            <a:r>
              <a:rPr lang="zh-CN" altLang="en-US" dirty="0">
                <a:effectLst/>
                <a:latin typeface="Helvetica" pitchFamily="2" charset="0"/>
              </a:rPr>
              <a:t>集群中被移除，被（</a:t>
            </a:r>
            <a:r>
              <a:rPr lang="en" altLang="zh-CN" dirty="0" err="1">
                <a:effectLst/>
                <a:latin typeface="Helvetica" pitchFamily="2" charset="0"/>
              </a:rPr>
              <a:t>DaemonSet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调度的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会被移除，如果删除</a:t>
            </a:r>
            <a:r>
              <a:rPr lang="en" altLang="zh-CN" dirty="0" err="1">
                <a:effectLst/>
                <a:latin typeface="Helvetica" pitchFamily="2" charset="0"/>
              </a:rPr>
              <a:t>DaemonSet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所有跟这个</a:t>
            </a:r>
            <a:r>
              <a:rPr lang="en" altLang="zh-CN" dirty="0" err="1">
                <a:effectLst/>
                <a:latin typeface="Helvetica" pitchFamily="2" charset="0"/>
              </a:rPr>
              <a:t>DaemonSet</a:t>
            </a:r>
            <a:r>
              <a:rPr lang="zh-CN" altLang="en-US" dirty="0">
                <a:effectLst/>
                <a:latin typeface="Helvetica" pitchFamily="2" charset="0"/>
              </a:rPr>
              <a:t>相关的</a:t>
            </a:r>
            <a:r>
              <a:rPr lang="en" altLang="zh-CN" dirty="0">
                <a:effectLst/>
                <a:latin typeface="Helvetica" pitchFamily="2" charset="0"/>
              </a:rPr>
              <a:t>pods</a:t>
            </a:r>
            <a:r>
              <a:rPr lang="zh-CN" altLang="en-US" dirty="0">
                <a:effectLst/>
                <a:latin typeface="Helvetica" pitchFamily="2" charset="0"/>
              </a:rPr>
              <a:t>都会被删除。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在使用</a:t>
            </a:r>
            <a:r>
              <a:rPr lang="en" altLang="zh-CN" dirty="0" err="1">
                <a:effectLst/>
                <a:latin typeface="Helvetica" pitchFamily="2" charset="0"/>
              </a:rPr>
              <a:t>kubernetes</a:t>
            </a:r>
            <a:r>
              <a:rPr lang="zh-CN" altLang="en-US" dirty="0">
                <a:effectLst/>
                <a:latin typeface="Helvetica" pitchFamily="2" charset="0"/>
              </a:rPr>
              <a:t>来运行应用时，很多时候我们需要在一个区域（</a:t>
            </a:r>
            <a:r>
              <a:rPr lang="en" altLang="zh-CN" dirty="0">
                <a:effectLst/>
                <a:latin typeface="Helvetica" pitchFamily="2" charset="0"/>
              </a:rPr>
              <a:t>zone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或者所有</a:t>
            </a:r>
            <a:r>
              <a:rPr lang="en" altLang="zh-CN" dirty="0">
                <a:effectLst/>
                <a:latin typeface="Helvetica" pitchFamily="2" charset="0"/>
              </a:rPr>
              <a:t>Node</a:t>
            </a:r>
            <a:r>
              <a:rPr lang="zh-CN" altLang="en-US" dirty="0">
                <a:effectLst/>
                <a:latin typeface="Helvetica" pitchFamily="2" charset="0"/>
              </a:rPr>
              <a:t>上运行同一个守护进程（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" dirty="0">
                <a:effectLst/>
                <a:latin typeface="Helvetica" pitchFamily="2" charset="0"/>
              </a:rPr>
              <a:t>），</a:t>
            </a:r>
            <a:r>
              <a:rPr lang="zh-CN" altLang="en-US" dirty="0">
                <a:effectLst/>
                <a:latin typeface="Helvetica" pitchFamily="2" charset="0"/>
              </a:rPr>
              <a:t>例如如下场景：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</a:t>
            </a:r>
            <a:r>
              <a:rPr lang="zh-CN" altLang="en-US" dirty="0">
                <a:effectLst/>
                <a:latin typeface="Helvetica" pitchFamily="2" charset="0"/>
              </a:rPr>
              <a:t>每个</a:t>
            </a:r>
            <a:r>
              <a:rPr lang="en" altLang="zh-CN" dirty="0">
                <a:effectLst/>
                <a:latin typeface="Helvetica" pitchFamily="2" charset="0"/>
              </a:rPr>
              <a:t>Node</a:t>
            </a:r>
            <a:r>
              <a:rPr lang="zh-CN" altLang="en-US" dirty="0">
                <a:effectLst/>
                <a:latin typeface="Helvetica" pitchFamily="2" charset="0"/>
              </a:rPr>
              <a:t>上运行一个分布式存储的守护进程，例如</a:t>
            </a:r>
            <a:r>
              <a:rPr lang="en" altLang="zh-CN" dirty="0" err="1">
                <a:effectLst/>
                <a:latin typeface="Helvetica" pitchFamily="2" charset="0"/>
              </a:rPr>
              <a:t>glusterd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br>
              <a:rPr lang="zh-CN" altLang="en" dirty="0">
                <a:effectLst/>
                <a:latin typeface="Helvetica" pitchFamily="2" charset="0"/>
              </a:rPr>
            </a:br>
            <a:r>
              <a:rPr lang="en" altLang="zh-CN" dirty="0" err="1">
                <a:effectLst/>
                <a:latin typeface="Helvetica" pitchFamily="2" charset="0"/>
              </a:rPr>
              <a:t>ceph</a:t>
            </a:r>
            <a:br>
              <a:rPr lang="en" altLang="zh-CN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逕行日志采集器在每个</a:t>
            </a:r>
            <a:r>
              <a:rPr lang="en" altLang="zh-CN" dirty="0">
                <a:effectLst/>
                <a:latin typeface="Helvetica" pitchFamily="2" charset="0"/>
              </a:rPr>
              <a:t>Node</a:t>
            </a:r>
            <a:r>
              <a:rPr lang="zh-CN" altLang="en-US" dirty="0">
                <a:effectLst/>
                <a:latin typeface="Helvetica" pitchFamily="2" charset="0"/>
              </a:rPr>
              <a:t>上，例如</a:t>
            </a:r>
            <a:r>
              <a:rPr lang="en" altLang="zh-CN" dirty="0" err="1">
                <a:effectLst/>
                <a:latin typeface="Helvetica" pitchFamily="2" charset="0"/>
              </a:rPr>
              <a:t>fluentd</a:t>
            </a:r>
            <a:r>
              <a:rPr lang="en" altLang="zh-CN" dirty="0">
                <a:effectLst/>
                <a:latin typeface="Helvetica" pitchFamily="2" charset="0"/>
              </a:rPr>
              <a:t>, </a:t>
            </a:r>
            <a:r>
              <a:rPr lang="en" altLang="zh-CN" dirty="0" err="1">
                <a:effectLst/>
                <a:latin typeface="Helvetica" pitchFamily="2" charset="0"/>
              </a:rPr>
              <a:t>logstash</a:t>
            </a:r>
            <a:br>
              <a:rPr lang="en" altLang="zh-CN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运行监控的采集端在每个</a:t>
            </a:r>
            <a:r>
              <a:rPr lang="en" altLang="zh-CN" dirty="0">
                <a:effectLst/>
                <a:latin typeface="Helvetica" pitchFamily="2" charset="0"/>
              </a:rPr>
              <a:t>Node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例如</a:t>
            </a:r>
            <a:r>
              <a:rPr lang="en" altLang="zh-CN" dirty="0" err="1">
                <a:effectLst/>
                <a:latin typeface="Helvetica" pitchFamily="2" charset="0"/>
              </a:rPr>
              <a:t>prometheus</a:t>
            </a:r>
            <a:r>
              <a:rPr lang="en" altLang="zh-CN" dirty="0">
                <a:effectLst/>
                <a:latin typeface="Helvetica" pitchFamily="2" charset="0"/>
              </a:rPr>
              <a:t> node exporter</a:t>
            </a:r>
            <a:br>
              <a:rPr lang="en" altLang="zh-CN" dirty="0">
                <a:effectLst/>
                <a:latin typeface="Helvetica" pitchFamily="2" charset="0"/>
              </a:rPr>
            </a:br>
            <a:r>
              <a:rPr lang="zh-CN" altLang="en" dirty="0">
                <a:effectLst/>
                <a:latin typeface="Helvetica" pitchFamily="2" charset="0"/>
              </a:rPr>
              <a:t>， </a:t>
            </a:r>
            <a:r>
              <a:rPr lang="en" altLang="zh-CN" dirty="0" err="1">
                <a:effectLst/>
                <a:latin typeface="Helvetica" pitchFamily="2" charset="0"/>
              </a:rPr>
              <a:t>collectd</a:t>
            </a:r>
            <a:r>
              <a:rPr lang="zh-CN" altLang="en-US" dirty="0">
                <a:effectLst/>
                <a:latin typeface="Helvetica" pitchFamily="2" charset="0"/>
              </a:rPr>
              <a:t>等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065ED4-AC9E-C03F-62BE-636B1EBD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548" y="3429000"/>
            <a:ext cx="63627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160D79-CA77-12B9-3C95-56D06670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Service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F067CB-43AD-4B72-58F0-75361F0224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-US" dirty="0">
                <a:effectLst/>
                <a:latin typeface="Helvetica" pitchFamily="2" charset="0"/>
              </a:rPr>
              <a:t>定义了</a:t>
            </a:r>
            <a:r>
              <a:rPr lang="en" altLang="zh-CN" dirty="0">
                <a:effectLst/>
                <a:latin typeface="Helvetica" pitchFamily="2" charset="0"/>
              </a:rPr>
              <a:t>pods</a:t>
            </a:r>
            <a:r>
              <a:rPr lang="zh-CN" altLang="en-US" dirty="0">
                <a:effectLst/>
                <a:latin typeface="Helvetica" pitchFamily="2" charset="0"/>
              </a:rPr>
              <a:t>的逻辑集合和访问这个集合的策略。</a:t>
            </a:r>
            <a:r>
              <a:rPr lang="en" altLang="zh-CN" dirty="0">
                <a:effectLst/>
                <a:latin typeface="Helvetica" pitchFamily="2" charset="0"/>
              </a:rPr>
              <a:t>Pods</a:t>
            </a:r>
            <a:r>
              <a:rPr lang="zh-CN" altLang="en-US" dirty="0">
                <a:effectLst/>
                <a:latin typeface="Helvetica" pitchFamily="2" charset="0"/>
              </a:rPr>
              <a:t>集合是通过定义</a:t>
            </a:r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-US" dirty="0">
                <a:effectLst/>
                <a:latin typeface="Helvetica" pitchFamily="2" charset="0"/>
              </a:rPr>
              <a:t>时提供的</a:t>
            </a:r>
            <a:r>
              <a:rPr lang="en" altLang="zh-CN" dirty="0">
                <a:effectLst/>
                <a:latin typeface="Helvetica" pitchFamily="2" charset="0"/>
              </a:rPr>
              <a:t>Label</a:t>
            </a:r>
            <a:r>
              <a:rPr lang="zh-CN" altLang="en-US" dirty="0">
                <a:effectLst/>
                <a:latin typeface="Helvetica" pitchFamily="2" charset="0"/>
              </a:rPr>
              <a:t>选择器完成的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-US" dirty="0">
                <a:effectLst/>
                <a:latin typeface="Helvetica" pitchFamily="2" charset="0"/>
              </a:rPr>
              <a:t>的引入旨在保证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的动态变化对访问端透明，访问端只需要知道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-US" dirty="0">
                <a:effectLst/>
                <a:latin typeface="Helvetica" pitchFamily="2" charset="0"/>
              </a:rPr>
              <a:t>的地址，由</a:t>
            </a:r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-US" dirty="0">
                <a:effectLst/>
                <a:latin typeface="Helvetica" pitchFamily="2" charset="0"/>
              </a:rPr>
              <a:t>来提供代理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-US" dirty="0">
                <a:effectLst/>
                <a:latin typeface="Helvetica" pitchFamily="2" charset="0"/>
              </a:rPr>
              <a:t>的抽象使得前端客户和后端</a:t>
            </a:r>
            <a:r>
              <a:rPr lang="en" altLang="zh-CN" dirty="0">
                <a:effectLst/>
                <a:latin typeface="Helvetica" pitchFamily="2" charset="0"/>
              </a:rPr>
              <a:t>Pods</a:t>
            </a:r>
            <a:r>
              <a:rPr lang="zh-CN" altLang="en-US" dirty="0">
                <a:effectLst/>
                <a:latin typeface="Helvetica" pitchFamily="2" charset="0"/>
              </a:rPr>
              <a:t>进行了解耦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 </a:t>
            </a:r>
            <a:r>
              <a:rPr lang="en" altLang="zh-CN" dirty="0">
                <a:effectLst/>
                <a:latin typeface="Helvetica" pitchFamily="2" charset="0"/>
              </a:rPr>
              <a:t>Kubernetes Services</a:t>
            </a:r>
            <a:r>
              <a:rPr lang="zh-CN" altLang="en-US" dirty="0">
                <a:effectLst/>
                <a:latin typeface="Helvetica" pitchFamily="2" charset="0"/>
              </a:rPr>
              <a:t>支持</a:t>
            </a:r>
            <a:r>
              <a:rPr lang="en" altLang="zh-CN" dirty="0">
                <a:effectLst/>
                <a:latin typeface="Helvetica" pitchFamily="2" charset="0"/>
              </a:rPr>
              <a:t>TCP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>
                <a:effectLst/>
                <a:latin typeface="Helvetica" pitchFamily="2" charset="0"/>
              </a:rPr>
              <a:t>UDP</a:t>
            </a:r>
            <a:r>
              <a:rPr lang="zh-CN" altLang="en-US" dirty="0">
                <a:effectLst/>
                <a:latin typeface="Helvetica" pitchFamily="2" charset="0"/>
              </a:rPr>
              <a:t>协议，默认是</a:t>
            </a:r>
            <a:r>
              <a:rPr lang="en" altLang="zh-CN" dirty="0" err="1">
                <a:effectLst/>
                <a:latin typeface="Helvetica" pitchFamily="2" charset="0"/>
              </a:rPr>
              <a:t>TCPKubernetes</a:t>
            </a:r>
            <a:r>
              <a:rPr lang="zh-CN" altLang="en-US" dirty="0">
                <a:effectLst/>
                <a:latin typeface="Helvetica" pitchFamily="2" charset="0"/>
              </a:rPr>
              <a:t>支持两种基本的服务发现方法：环境变量和</a:t>
            </a:r>
            <a:r>
              <a:rPr lang="en" altLang="zh-CN" dirty="0">
                <a:effectLst/>
                <a:latin typeface="Helvetica" pitchFamily="2" charset="0"/>
              </a:rPr>
              <a:t>DNS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AD4E54-D0A7-F917-8D88-EB8B500A1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34" y="2437524"/>
            <a:ext cx="7226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6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230F5-B8BB-E451-9C9C-637B3DEB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Service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952B81-470E-8E53-3EB2-91F3B8DC38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一组提供相同功能的</a:t>
            </a:r>
            <a:r>
              <a:rPr lang="en" altLang="zh-CN" dirty="0">
                <a:effectLst/>
                <a:latin typeface="Helvetica" pitchFamily="2" charset="0"/>
              </a:rPr>
              <a:t>Pods</a:t>
            </a:r>
            <a:r>
              <a:rPr lang="zh-CN" altLang="en-US" dirty="0">
                <a:effectLst/>
                <a:latin typeface="Helvetica" pitchFamily="2" charset="0"/>
              </a:rPr>
              <a:t>的抽象，并为它们提供一个统一的入口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-US" dirty="0">
                <a:effectLst/>
                <a:latin typeface="Helvetica" pitchFamily="2" charset="0"/>
              </a:rPr>
              <a:t>有四种类型：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ClusterIP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默认类型，自动分配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en" altLang="zh-CN" dirty="0">
                <a:effectLst/>
                <a:latin typeface="Helvetica" pitchFamily="2" charset="0"/>
              </a:rPr>
              <a:t>cluster</a:t>
            </a:r>
            <a:r>
              <a:rPr lang="zh-CN" altLang="en-US" dirty="0">
                <a:effectLst/>
                <a:latin typeface="Helvetica" pitchFamily="2" charset="0"/>
              </a:rPr>
              <a:t>内部访问的虚拟</a:t>
            </a:r>
            <a:r>
              <a:rPr lang="en" altLang="zh-CN" dirty="0">
                <a:effectLst/>
                <a:latin typeface="Helvetica" pitchFamily="2" charset="0"/>
              </a:rPr>
              <a:t>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NodePort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在</a:t>
            </a:r>
            <a:r>
              <a:rPr lang="en" altLang="zh-CN" dirty="0" err="1">
                <a:effectLst/>
                <a:latin typeface="Helvetica" pitchFamily="2" charset="0"/>
              </a:rPr>
              <a:t>ClusterIP</a:t>
            </a:r>
            <a:r>
              <a:rPr lang="zh-CN" altLang="en-US" dirty="0">
                <a:effectLst/>
                <a:latin typeface="Helvetica" pitchFamily="2" charset="0"/>
              </a:rPr>
              <a:t>基础上，在每台机器上绑定一个端口，这样就可以通过</a:t>
            </a:r>
            <a:r>
              <a:rPr lang="en-US" altLang="zh-CN" dirty="0">
                <a:effectLst/>
                <a:latin typeface="Helvetica" pitchFamily="2" charset="0"/>
              </a:rPr>
              <a:t>&lt;</a:t>
            </a:r>
            <a:r>
              <a:rPr lang="en" altLang="zh-CN" dirty="0" err="1">
                <a:effectLst/>
                <a:latin typeface="Helvetica" pitchFamily="2" charset="0"/>
              </a:rPr>
              <a:t>NodelP</a:t>
            </a:r>
            <a:r>
              <a:rPr lang="en" altLang="zh-CN" dirty="0">
                <a:effectLst/>
                <a:latin typeface="Helvetica" pitchFamily="2" charset="0"/>
              </a:rPr>
              <a:t>&gt;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en" altLang="zh-CN" dirty="0" err="1">
                <a:effectLst/>
                <a:latin typeface="Helvetica" pitchFamily="2" charset="0"/>
              </a:rPr>
              <a:t>NodePort</a:t>
            </a:r>
            <a:r>
              <a:rPr lang="zh-CN" altLang="en-US" dirty="0">
                <a:effectLst/>
                <a:latin typeface="Helvetica" pitchFamily="2" charset="0"/>
              </a:rPr>
              <a:t>来访问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LoadBalancer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借助</a:t>
            </a:r>
            <a:r>
              <a:rPr lang="en" altLang="zh-CN" dirty="0">
                <a:effectLst/>
                <a:latin typeface="Helvetica" pitchFamily="2" charset="0"/>
              </a:rPr>
              <a:t>cloud provider</a:t>
            </a:r>
            <a:br>
              <a:rPr lang="en" altLang="zh-CN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创建一个外部的负载均衡器，并将请求转发到</a:t>
            </a:r>
            <a:r>
              <a:rPr lang="en" altLang="zh-CN" dirty="0">
                <a:effectLst/>
                <a:latin typeface="Helvetica" pitchFamily="2" charset="0"/>
              </a:rPr>
              <a:t>Pods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ExternalName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通过</a:t>
            </a:r>
            <a:r>
              <a:rPr lang="en" altLang="zh-CN" dirty="0">
                <a:effectLst/>
                <a:latin typeface="Helvetica" pitchFamily="2" charset="0"/>
              </a:rPr>
              <a:t>CNAME</a:t>
            </a:r>
            <a:r>
              <a:rPr lang="zh-CN" altLang="en-US" dirty="0">
                <a:effectLst/>
                <a:latin typeface="Helvetica" pitchFamily="2" charset="0"/>
              </a:rPr>
              <a:t>方式转发到指定的域名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ACD6E9-99AF-DA39-B4BB-60B0A24905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413827-825F-1290-6911-7A7C757B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43" y="2030467"/>
            <a:ext cx="66294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12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2BD5CA4-57FD-24F7-52E6-7E24B48B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Kubernetes API </a:t>
            </a:r>
            <a:r>
              <a:rPr lang="zh-CN" altLang="en-US" dirty="0">
                <a:effectLst/>
                <a:latin typeface="Helvetica" pitchFamily="2" charset="0"/>
              </a:rPr>
              <a:t>对象构成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934A3D-59FE-C7D8-BFBB-96CF45642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一切都是</a:t>
            </a:r>
            <a:r>
              <a:rPr lang="en" altLang="zh-CN" dirty="0">
                <a:effectLst/>
                <a:latin typeface="Helvetica" pitchFamily="2" charset="0"/>
              </a:rPr>
              <a:t>API</a:t>
            </a:r>
            <a:r>
              <a:rPr lang="zh-CN" altLang="en-US" dirty="0">
                <a:effectLst/>
                <a:latin typeface="Helvetica" pitchFamily="2" charset="0"/>
              </a:rPr>
              <a:t>资源对象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4FEB63-81EE-01CF-A84F-4ADD5AEB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139157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2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A3874D-C7EE-E540-C6B0-F699C2D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Scheduling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为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找到一个合适的</a:t>
            </a:r>
            <a:r>
              <a:rPr lang="en" altLang="zh-CN" dirty="0">
                <a:effectLst/>
                <a:latin typeface="Helvetica" pitchFamily="2" charset="0"/>
              </a:rPr>
              <a:t>Node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4CB9FD-7AE0-7026-7306-7EFA6195C5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Scheduler</a:t>
            </a:r>
            <a:r>
              <a:rPr lang="zh-CN" altLang="en-US" dirty="0">
                <a:effectLst/>
                <a:latin typeface="Helvetica" pitchFamily="2" charset="0"/>
              </a:rPr>
              <a:t>负责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的调度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﻿按照特定的调度算法和策略，将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br>
              <a:rPr lang="en" altLang="zh-CN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绑定（</a:t>
            </a:r>
            <a:r>
              <a:rPr lang="en" altLang="zh-CN" dirty="0">
                <a:effectLst/>
                <a:latin typeface="Helvetica" pitchFamily="2" charset="0"/>
              </a:rPr>
              <a:t>Bind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到集群中某个合适的</a:t>
            </a:r>
            <a:r>
              <a:rPr lang="en" altLang="zh-CN" dirty="0">
                <a:effectLst/>
                <a:latin typeface="Helvetica" pitchFamily="2" charset="0"/>
              </a:rPr>
              <a:t>Node</a:t>
            </a:r>
            <a:r>
              <a:rPr lang="zh-CN" altLang="en-US" dirty="0">
                <a:effectLst/>
                <a:latin typeface="Helvetica" pitchFamily="2" charset="0"/>
              </a:rPr>
              <a:t>上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893715-6DB5-D5B7-4620-06322755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12" y="2039006"/>
            <a:ext cx="7772400" cy="41851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64AC66-79EA-616C-8E1E-02A490503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4" y="2039006"/>
            <a:ext cx="4846634" cy="45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3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A0EB7AC-C262-5204-D544-C3A2B352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K8S </a:t>
            </a:r>
            <a:r>
              <a:rPr lang="zh-CN" altLang="en-US" dirty="0">
                <a:effectLst/>
                <a:latin typeface="Helvetica" pitchFamily="2" charset="0"/>
              </a:rPr>
              <a:t>调度器的资源分配机制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80EB4D-39D6-C4B3-7EFC-A21E11093D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﻿基于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中容器</a:t>
            </a:r>
            <a:r>
              <a:rPr lang="en" altLang="zh-CN" dirty="0">
                <a:effectLst/>
                <a:latin typeface="Helvetica" pitchFamily="2" charset="0"/>
              </a:rPr>
              <a:t>request</a:t>
            </a:r>
            <a:r>
              <a:rPr lang="zh-CN" altLang="en-US" dirty="0">
                <a:effectLst/>
                <a:latin typeface="Helvetica" pitchFamily="2" charset="0"/>
              </a:rPr>
              <a:t>资源“总和”调度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resoureces.limits</a:t>
            </a:r>
            <a:r>
              <a:rPr lang="zh-CN" altLang="en-US" dirty="0">
                <a:effectLst/>
                <a:latin typeface="Helvetica" pitchFamily="2" charset="0"/>
              </a:rPr>
              <a:t>影响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的运行资源上限，不影响调度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.</a:t>
            </a:r>
            <a:r>
              <a:rPr lang="en" altLang="zh-CN" dirty="0" err="1">
                <a:effectLst/>
                <a:latin typeface="Helvetica" pitchFamily="2" charset="0"/>
              </a:rPr>
              <a:t>contalner</a:t>
            </a:r>
            <a:r>
              <a:rPr lang="zh-CN" altLang="en-US" dirty="0">
                <a:effectLst/>
                <a:latin typeface="Helvetica" pitchFamily="2" charset="0"/>
              </a:rPr>
              <a:t>取累加值，最后取大者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）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requests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未指定</a:t>
            </a:r>
            <a:r>
              <a:rPr lang="en" altLang="zh-CN" dirty="0">
                <a:effectLst/>
                <a:latin typeface="Helvetica" pitchFamily="2" charset="0"/>
              </a:rPr>
              <a:t>request</a:t>
            </a:r>
            <a:r>
              <a:rPr lang="zh-CN" altLang="en-US" dirty="0">
                <a:effectLst/>
                <a:latin typeface="Helvetica" pitchFamily="2" charset="0"/>
              </a:rPr>
              <a:t>资源时，按</a:t>
            </a:r>
            <a:r>
              <a:rPr lang="en-US" altLang="zh-CN" dirty="0">
                <a:effectLst/>
                <a:latin typeface="Helvetica" pitchFamily="2" charset="0"/>
              </a:rPr>
              <a:t>0</a:t>
            </a:r>
            <a:r>
              <a:rPr lang="zh-CN" altLang="en-US" dirty="0">
                <a:effectLst/>
                <a:latin typeface="Helvetica" pitchFamily="2" charset="0"/>
              </a:rPr>
              <a:t>资源需求进行调度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﻿﻿基于资源声明量的调度，而非实际占用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﻿不依赖监控，系统不会过于敏感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﻿能否调度成功：</a:t>
            </a:r>
            <a:r>
              <a:rPr lang="en" altLang="zh-CN" dirty="0" err="1">
                <a:effectLst/>
                <a:latin typeface="Helvetica" pitchFamily="2" charset="0"/>
              </a:rPr>
              <a:t>pod.request</a:t>
            </a:r>
            <a:r>
              <a:rPr lang="en" altLang="zh-CN" dirty="0">
                <a:effectLst/>
                <a:latin typeface="Helvetica" pitchFamily="2" charset="0"/>
              </a:rPr>
              <a:t> &lt; </a:t>
            </a:r>
            <a:r>
              <a:rPr lang="en" altLang="zh-CN" dirty="0" err="1">
                <a:effectLst/>
                <a:latin typeface="Helvetica" pitchFamily="2" charset="0"/>
              </a:rPr>
              <a:t>node.alocatable</a:t>
            </a:r>
            <a:r>
              <a:rPr lang="en" altLang="zh-CN" dirty="0">
                <a:effectLst/>
                <a:latin typeface="Helvetica" pitchFamily="2" charset="0"/>
              </a:rPr>
              <a:t> -</a:t>
            </a:r>
            <a:br>
              <a:rPr lang="en" altLang="zh-CN" dirty="0">
                <a:effectLst/>
                <a:latin typeface="Helvetica" pitchFamily="2" charset="0"/>
              </a:rPr>
            </a:br>
            <a:r>
              <a:rPr lang="en" altLang="zh-CN" dirty="0" err="1">
                <a:effectLst/>
                <a:latin typeface="Helvetica" pitchFamily="2" charset="0"/>
              </a:rPr>
              <a:t>node.requested</a:t>
            </a:r>
            <a:endParaRPr lang="en" altLang="zh-CN" dirty="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﻿﻿Kubernetes node </a:t>
            </a:r>
            <a:r>
              <a:rPr lang="zh-CN" altLang="en-US" dirty="0">
                <a:effectLst/>
                <a:latin typeface="Helvetica" pitchFamily="2" charset="0"/>
              </a:rPr>
              <a:t>资源的盒子模型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﻿姿源分配相关算法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GeneralPredicates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主要是</a:t>
            </a:r>
            <a:r>
              <a:rPr lang="en" altLang="zh-CN" dirty="0" err="1">
                <a:effectLst/>
                <a:latin typeface="Helvetica" pitchFamily="2" charset="0"/>
              </a:rPr>
              <a:t>PodFitsResources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LeastRequestedPriority</a:t>
            </a:r>
            <a:endParaRPr lang="en" altLang="zh-CN" dirty="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BalancedResourceAllocation</a:t>
            </a:r>
            <a:r>
              <a:rPr lang="en" altLang="zh-CN" dirty="0">
                <a:effectLst/>
                <a:latin typeface="Helvetica" pitchFamily="2" charset="0"/>
              </a:rPr>
              <a:t>, </a:t>
            </a:r>
            <a:r>
              <a:rPr lang="en" altLang="zh-CN" dirty="0" err="1">
                <a:effectLst/>
                <a:latin typeface="Helvetica" pitchFamily="2" charset="0"/>
              </a:rPr>
              <a:t>Ficpu</a:t>
            </a:r>
            <a:r>
              <a:rPr lang="en" altLang="zh-CN" dirty="0">
                <a:effectLst/>
                <a:latin typeface="Helvetica" pitchFamily="2" charset="0"/>
              </a:rPr>
              <a:t>/mem*</a:t>
            </a:r>
            <a:r>
              <a:rPr lang="en" altLang="zh-CN" dirty="0" err="1">
                <a:effectLst/>
                <a:latin typeface="Helvetica" pitchFamily="2" charset="0"/>
              </a:rPr>
              <a:t>Ett</a:t>
            </a:r>
            <a:endParaRPr lang="en" altLang="zh-CN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99482-B41D-5668-8943-22A9DAE2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728" y="2114084"/>
            <a:ext cx="7772400" cy="40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0036A-F489-2B07-11FC-0E075130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7F327-7770-1EED-881E-6908AEB57C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一个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一个</a:t>
            </a:r>
            <a:r>
              <a:rPr lang="en" altLang="zh-CN" dirty="0">
                <a:effectLst/>
                <a:latin typeface="Helvetica" pitchFamily="2" charset="0"/>
              </a:rPr>
              <a:t>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每个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独立</a:t>
            </a:r>
            <a:r>
              <a:rPr lang="en" altLang="zh-CN" dirty="0">
                <a:effectLst/>
                <a:latin typeface="Helvetica" pitchFamily="2" charset="0"/>
              </a:rPr>
              <a:t>IP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内所有容器共享网络</a:t>
            </a:r>
            <a:r>
              <a:rPr lang="en" altLang="zh-CN" dirty="0">
                <a:effectLst/>
                <a:latin typeface="Helvetica" pitchFamily="2" charset="0"/>
              </a:rPr>
              <a:t>namespace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同一个</a:t>
            </a:r>
            <a:r>
              <a:rPr lang="en" altLang="zh-CN" dirty="0">
                <a:effectLst/>
                <a:latin typeface="Helvetica" pitchFamily="2" charset="0"/>
              </a:rPr>
              <a:t>IP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容器之间直接通信，不需要</a:t>
            </a:r>
            <a:r>
              <a:rPr lang="en" altLang="zh-CN" dirty="0">
                <a:effectLst/>
                <a:latin typeface="Helvetica" pitchFamily="2" charset="0"/>
              </a:rPr>
              <a:t>NAT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>
                <a:effectLst/>
                <a:latin typeface="Helvetica" pitchFamily="2" charset="0"/>
              </a:rPr>
              <a:t>Node</a:t>
            </a:r>
            <a:r>
              <a:rPr lang="zh-CN" altLang="en-US" dirty="0">
                <a:effectLst/>
                <a:latin typeface="Helvetica" pitchFamily="2" charset="0"/>
              </a:rPr>
              <a:t>和容器直接通信，不需要</a:t>
            </a:r>
            <a:r>
              <a:rPr lang="en" altLang="zh-CN" dirty="0">
                <a:effectLst/>
                <a:latin typeface="Helvetica" pitchFamily="2" charset="0"/>
              </a:rPr>
              <a:t>NAT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其他容器和容器自身看到的</a:t>
            </a:r>
            <a:r>
              <a:rPr lang="en" altLang="zh-CN" dirty="0">
                <a:effectLst/>
                <a:latin typeface="Helvetica" pitchFamily="2" charset="0"/>
              </a:rPr>
              <a:t>IP</a:t>
            </a:r>
            <a:r>
              <a:rPr lang="zh-CN" altLang="en-US" dirty="0">
                <a:effectLst/>
                <a:latin typeface="Helvetica" pitchFamily="2" charset="0"/>
              </a:rPr>
              <a:t>是一样的</a:t>
            </a:r>
          </a:p>
          <a:p>
            <a:endParaRPr kumimoji="1"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扁平网络：性能、可追溯、排错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50356D-3EC3-ECCC-39AD-FEFD235CB96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集群内访问走</a:t>
            </a:r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" dirty="0">
                <a:effectLst/>
                <a:latin typeface="Helvetica" pitchFamily="2" charset="0"/>
              </a:rPr>
              <a:t>，（</a:t>
            </a:r>
            <a:r>
              <a:rPr lang="en" altLang="zh-CN" dirty="0">
                <a:effectLst/>
                <a:latin typeface="Helvetica" pitchFamily="2" charset="0"/>
              </a:rPr>
              <a:t>7</a:t>
            </a:r>
            <a:r>
              <a:rPr lang="zh-CN" altLang="en-US" dirty="0">
                <a:effectLst/>
                <a:latin typeface="Helvetica" pitchFamily="2" charset="0"/>
              </a:rPr>
              <a:t>层）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集群外访问走</a:t>
            </a:r>
            <a:r>
              <a:rPr lang="en" altLang="zh-CN" dirty="0">
                <a:effectLst/>
                <a:latin typeface="Helvetica" pitchFamily="2" charset="0"/>
              </a:rPr>
              <a:t>ELB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en" altLang="zh-CN" dirty="0">
                <a:effectLst/>
                <a:latin typeface="Helvetica" pitchFamily="2" charset="0"/>
              </a:rPr>
              <a:t>4</a:t>
            </a:r>
            <a:r>
              <a:rPr lang="zh-CN" altLang="en-US" dirty="0">
                <a:effectLst/>
                <a:latin typeface="Helvetica" pitchFamily="2" charset="0"/>
              </a:rPr>
              <a:t>层）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en" altLang="zh-CN" dirty="0">
                <a:effectLst/>
                <a:latin typeface="Helvetica" pitchFamily="2" charset="0"/>
              </a:rPr>
              <a:t>Ingress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23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02455B-6855-8D6C-1F50-0D2FB812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存储卷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1012F7-1240-BB0F-FA89-79E13DFC4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容器部署过程中一般有以下三种数据：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﻿启动时需要的初始数据，可以是配置文件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﻿启动过程中产生的临时数据，该临时数据需要多个容器间共享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﻿﻿启动过程中产生的持久化数据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以上三种数据都不希望在容器重启时就消失，存储卷由此而来，它可以根据不同场景提供不同类型的存储能力。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9C7CA7-FB0B-C9BC-887F-020409C7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19" y="2744952"/>
            <a:ext cx="6985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AB1F0A-D353-EC88-110C-F6FC622E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普通存储卷（</a:t>
            </a:r>
            <a:r>
              <a:rPr lang="en" altLang="zh-CN" dirty="0">
                <a:effectLst/>
                <a:latin typeface="Helvetica" pitchFamily="2" charset="0"/>
              </a:rPr>
              <a:t>volume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4A65C0-6B6E-C233-30E4-5D76C34357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存储没有单独资源对象，与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的生命周期一起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DDE1D5-49E9-744D-304E-F616570AD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44" y="1624286"/>
            <a:ext cx="6159500" cy="4597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9C21EC-886F-3680-4194-5531707F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12" y="1186475"/>
            <a:ext cx="5791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50BF65E-DB5D-8B70-2B85-794BBFDC0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持久化存储卷（</a:t>
            </a:r>
            <a:r>
              <a:rPr lang="en" altLang="zh-CN" dirty="0" err="1">
                <a:effectLst/>
                <a:latin typeface="Helvetica" pitchFamily="2" charset="0"/>
              </a:rPr>
              <a:t>PersistentVolume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26A0CE-A191-C0A0-983E-D601E3B1E3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静态模式：除创建</a:t>
            </a:r>
            <a:r>
              <a:rPr lang="en" altLang="zh-CN" dirty="0">
                <a:effectLst/>
                <a:latin typeface="Helvetica" pitchFamily="2" charset="0"/>
              </a:rPr>
              <a:t>PVC</a:t>
            </a:r>
            <a:r>
              <a:rPr lang="zh-CN" altLang="en-US" dirty="0">
                <a:effectLst/>
                <a:latin typeface="Helvetica" pitchFamily="2" charset="0"/>
              </a:rPr>
              <a:t>外，还需手动创建</a:t>
            </a:r>
            <a:r>
              <a:rPr lang="en" altLang="zh-CN" dirty="0">
                <a:effectLst/>
                <a:latin typeface="Helvetica" pitchFamily="2" charset="0"/>
              </a:rPr>
              <a:t>PV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2CF013-30B5-C271-A3BB-2F655874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568219"/>
            <a:ext cx="5097462" cy="37669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EA8E67-052D-FBAC-3390-8F98EB569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71" y="2900855"/>
            <a:ext cx="5689483" cy="31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8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虚拟化技术基本原理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容器技术的兴起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容器的发展历程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6875D70-8947-5069-44D6-1833C0F4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组介绍</a:t>
            </a:r>
            <a:r>
              <a:rPr lang="en-US" altLang="zh-CN" dirty="0">
                <a:effectLst/>
                <a:latin typeface="Helvetica" pitchFamily="2" charset="0"/>
              </a:rPr>
              <a:t>- </a:t>
            </a:r>
            <a:r>
              <a:rPr lang="en" altLang="zh-CN" dirty="0">
                <a:effectLst/>
                <a:latin typeface="Helvetica" pitchFamily="2" charset="0"/>
              </a:rPr>
              <a:t>API Server</a:t>
            </a:r>
            <a:br>
              <a:rPr lang="en" altLang="zh-CN" dirty="0">
                <a:effectLst/>
                <a:latin typeface="Helvetica" pitchFamily="2" charset="0"/>
              </a:rPr>
            </a:b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4BF15F-A873-EAA4-2503-A3F455D08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apiserver</a:t>
            </a:r>
            <a:endParaRPr lang="en" altLang="zh-CN" dirty="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整个集群管理的入口，所有对集群的操作和查询都需要经过</a:t>
            </a:r>
            <a:r>
              <a:rPr lang="en" altLang="zh-CN" dirty="0" err="1">
                <a:effectLst/>
                <a:latin typeface="Helvetica" pitchFamily="2" charset="0"/>
              </a:rPr>
              <a:t>apiserver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集群内各个模块之间不能直接通信，都是通过</a:t>
            </a:r>
            <a:r>
              <a:rPr lang="en" altLang="zh-CN" dirty="0" err="1">
                <a:effectLst/>
                <a:latin typeface="Helvetica" pitchFamily="2" charset="0"/>
              </a:rPr>
              <a:t>apiserver</a:t>
            </a:r>
            <a:r>
              <a:rPr lang="zh-CN" altLang="en-US" dirty="0">
                <a:effectLst/>
                <a:latin typeface="Helvetica" pitchFamily="2" charset="0"/>
              </a:rPr>
              <a:t>来完成自己那部分工作。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﻿﻿集群安全控制，</a:t>
            </a:r>
            <a:r>
              <a:rPr lang="en" altLang="zh-CN" dirty="0" err="1">
                <a:effectLst/>
                <a:latin typeface="Helvetica" pitchFamily="2" charset="0"/>
              </a:rPr>
              <a:t>apiserver</a:t>
            </a:r>
            <a:r>
              <a:rPr lang="zh-CN" altLang="en-US" dirty="0">
                <a:effectLst/>
                <a:latin typeface="Helvetica" pitchFamily="2" charset="0"/>
              </a:rPr>
              <a:t>提供了集群的安全验证和角色权限分配。</a:t>
            </a:r>
          </a:p>
          <a:p>
            <a:r>
              <a:rPr lang="en" altLang="zh-CN" dirty="0" err="1">
                <a:effectLst/>
                <a:latin typeface="Helvetica" pitchFamily="2" charset="0"/>
              </a:rPr>
              <a:t>etcd</a:t>
            </a:r>
            <a:endParaRPr lang="en" altLang="zh-CN" dirty="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kubernetes</a:t>
            </a:r>
            <a:r>
              <a:rPr lang="zh-CN" altLang="en-US" dirty="0">
                <a:effectLst/>
                <a:latin typeface="Helvetica" pitchFamily="2" charset="0"/>
              </a:rPr>
              <a:t>的后端数据存储系统，所有资源对象数据都存在</a:t>
            </a:r>
            <a:r>
              <a:rPr lang="en" altLang="zh-CN" dirty="0" err="1">
                <a:effectLst/>
                <a:latin typeface="Helvetica" pitchFamily="2" charset="0"/>
              </a:rPr>
              <a:t>etcd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用于配置共享和服务发现。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﻿﻿集群内所有组件都不能直接连接</a:t>
            </a:r>
            <a:r>
              <a:rPr lang="en" altLang="zh-CN" dirty="0" err="1">
                <a:effectLst/>
                <a:latin typeface="Helvetica" pitchFamily="2" charset="0"/>
              </a:rPr>
              <a:t>etcd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只能通过</a:t>
            </a:r>
            <a:r>
              <a:rPr lang="en" altLang="zh-CN" dirty="0" err="1">
                <a:effectLst/>
                <a:latin typeface="Helvetica" pitchFamily="2" charset="0"/>
              </a:rPr>
              <a:t>apiserver</a:t>
            </a:r>
            <a:r>
              <a:rPr lang="zh-CN" altLang="en-US" dirty="0">
                <a:effectLst/>
                <a:latin typeface="Helvetica" pitchFamily="2" charset="0"/>
              </a:rPr>
              <a:t>去连接</a:t>
            </a:r>
            <a:r>
              <a:rPr lang="en" altLang="zh-CN" dirty="0" err="1">
                <a:effectLst/>
                <a:latin typeface="Helvetica" pitchFamily="2" charset="0"/>
              </a:rPr>
              <a:t>etcd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48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8E572E0-A481-CD4F-9589-00EB88421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组件介绍</a:t>
            </a:r>
            <a:r>
              <a:rPr lang="en-US" altLang="zh-CN" dirty="0">
                <a:effectLst/>
                <a:latin typeface="Helvetica" pitchFamily="2" charset="0"/>
              </a:rPr>
              <a:t>-</a:t>
            </a:r>
            <a:r>
              <a:rPr lang="en" altLang="zh-CN" dirty="0">
                <a:effectLst/>
                <a:latin typeface="Helvetica" pitchFamily="2" charset="0"/>
              </a:rPr>
              <a:t>Controller Manager</a:t>
            </a:r>
            <a:br>
              <a:rPr lang="en" altLang="zh-CN" dirty="0">
                <a:effectLst/>
                <a:latin typeface="Helvetica" pitchFamily="2" charset="0"/>
              </a:rPr>
            </a:b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CCA093-76CE-5E98-5191-AB9531AD48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负责集群的故障检测和修复。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﻿根据用户的定义，维持正确的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副本数。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﻿根据</a:t>
            </a:r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-US" dirty="0">
                <a:effectLst/>
                <a:latin typeface="Helvetica" pitchFamily="2" charset="0"/>
              </a:rPr>
              <a:t>与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的管理关系，完成服务的</a:t>
            </a:r>
            <a:r>
              <a:rPr lang="en" altLang="zh-CN" dirty="0">
                <a:effectLst/>
                <a:latin typeface="Helvetica" pitchFamily="2" charset="0"/>
              </a:rPr>
              <a:t>Endpoints</a:t>
            </a:r>
            <a:r>
              <a:rPr lang="zh-CN" altLang="en-US" dirty="0">
                <a:effectLst/>
                <a:latin typeface="Helvetica" pitchFamily="2" charset="0"/>
              </a:rPr>
              <a:t>对象的创建和更新；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﻿﻿为新的</a:t>
            </a:r>
            <a:r>
              <a:rPr lang="en" altLang="zh-CN" dirty="0">
                <a:effectLst/>
                <a:latin typeface="Helvetica" pitchFamily="2" charset="0"/>
              </a:rPr>
              <a:t>namespace</a:t>
            </a:r>
            <a:r>
              <a:rPr lang="zh-CN" altLang="en-US" dirty="0">
                <a:effectLst/>
                <a:latin typeface="Helvetica" pitchFamily="2" charset="0"/>
              </a:rPr>
              <a:t>创建帐户和</a:t>
            </a:r>
            <a:r>
              <a:rPr lang="en" altLang="zh-CN" dirty="0" err="1">
                <a:effectLst/>
                <a:latin typeface="Helvetica" pitchFamily="2" charset="0"/>
              </a:rPr>
              <a:t>api</a:t>
            </a:r>
            <a:r>
              <a:rPr lang="zh-CN" altLang="en-US" dirty="0">
                <a:effectLst/>
                <a:latin typeface="Helvetica" pitchFamily="2" charset="0"/>
              </a:rPr>
              <a:t>访问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en" altLang="zh-CN" dirty="0">
                <a:effectLst/>
                <a:latin typeface="Helvetica" pitchFamily="2" charset="0"/>
              </a:rPr>
              <a:t>token.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CCE458-02A2-38E1-B74B-45910D54A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07" y="442411"/>
            <a:ext cx="58039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073D5-9DC2-1CD3-83F3-00DF972E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Kubelet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B55AE-9EFE-216E-AC84-076565587A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Node</a:t>
            </a:r>
            <a:r>
              <a:rPr lang="zh-CN" altLang="en-US" dirty="0">
                <a:effectLst/>
                <a:latin typeface="Helvetica" pitchFamily="2" charset="0"/>
              </a:rPr>
              <a:t>节点上容器的管理</a:t>
            </a:r>
            <a:r>
              <a:rPr lang="en" altLang="zh-CN" dirty="0">
                <a:effectLst/>
                <a:latin typeface="Helvetica" pitchFamily="2" charset="0"/>
              </a:rPr>
              <a:t>agent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连接</a:t>
            </a:r>
            <a:r>
              <a:rPr lang="en" altLang="zh-CN" dirty="0">
                <a:effectLst/>
                <a:latin typeface="Helvetica" pitchFamily="2" charset="0"/>
              </a:rPr>
              <a:t>Kubernetes Master</a:t>
            </a:r>
            <a:r>
              <a:rPr lang="zh-CN" altLang="en-US" dirty="0">
                <a:effectLst/>
                <a:latin typeface="Helvetica" pitchFamily="2" charset="0"/>
              </a:rPr>
              <a:t>和各个</a:t>
            </a:r>
            <a:r>
              <a:rPr lang="en" altLang="zh-CN" dirty="0">
                <a:effectLst/>
                <a:latin typeface="Helvetica" pitchFamily="2" charset="0"/>
              </a:rPr>
              <a:t>Node</a:t>
            </a:r>
            <a:r>
              <a:rPr lang="zh-CN" altLang="en-US" dirty="0">
                <a:effectLst/>
                <a:latin typeface="Helvetica" pitchFamily="2" charset="0"/>
              </a:rPr>
              <a:t>节点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﻿﻿集群的每个</a:t>
            </a:r>
            <a:r>
              <a:rPr lang="en" altLang="zh-CN" dirty="0">
                <a:effectLst/>
                <a:latin typeface="Helvetica" pitchFamily="2" charset="0"/>
              </a:rPr>
              <a:t>Node</a:t>
            </a:r>
            <a:r>
              <a:rPr lang="zh-CN" altLang="en-US" dirty="0">
                <a:effectLst/>
                <a:latin typeface="Helvetica" pitchFamily="2" charset="0"/>
              </a:rPr>
              <a:t>节点都会启动一个</a:t>
            </a:r>
            <a:r>
              <a:rPr lang="en" altLang="zh-CN" dirty="0">
                <a:effectLst/>
                <a:latin typeface="Helvetica" pitchFamily="2" charset="0"/>
              </a:rPr>
              <a:t>Kubelet</a:t>
            </a:r>
            <a:r>
              <a:rPr lang="zh-CN" altLang="en-US" dirty="0">
                <a:effectLst/>
                <a:latin typeface="Helvetica" pitchFamily="2" charset="0"/>
              </a:rPr>
              <a:t>进程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>
                <a:effectLst/>
                <a:latin typeface="Helvetica" pitchFamily="2" charset="0"/>
              </a:rPr>
              <a:t>Kubelet</a:t>
            </a:r>
            <a:r>
              <a:rPr lang="zh-CN" altLang="en-US" dirty="0">
                <a:effectLst/>
                <a:latin typeface="Helvetica" pitchFamily="2" charset="0"/>
              </a:rPr>
              <a:t>主要作用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﻿节点管理：</a:t>
            </a:r>
            <a:r>
              <a:rPr lang="en" altLang="zh-CN" dirty="0">
                <a:effectLst/>
                <a:latin typeface="Helvetica" pitchFamily="2" charset="0"/>
              </a:rPr>
              <a:t>Kubelet</a:t>
            </a:r>
            <a:r>
              <a:rPr lang="zh-CN" altLang="en-US" dirty="0">
                <a:effectLst/>
                <a:latin typeface="Helvetica" pitchFamily="2" charset="0"/>
              </a:rPr>
              <a:t>在启动时会通过</a:t>
            </a:r>
            <a:r>
              <a:rPr lang="en" altLang="zh-CN" dirty="0">
                <a:effectLst/>
                <a:latin typeface="Helvetica" pitchFamily="2" charset="0"/>
              </a:rPr>
              <a:t>API Server</a:t>
            </a:r>
            <a:r>
              <a:rPr lang="zh-CN" altLang="en-US" dirty="0">
                <a:effectLst/>
                <a:latin typeface="Helvetica" pitchFamily="2" charset="0"/>
              </a:rPr>
              <a:t>注册节点信息，并定时向</a:t>
            </a:r>
            <a:r>
              <a:rPr lang="en" altLang="zh-CN" dirty="0" err="1">
                <a:effectLst/>
                <a:latin typeface="Helvetica" pitchFamily="2" charset="0"/>
              </a:rPr>
              <a:t>APIServer</a:t>
            </a:r>
            <a:r>
              <a:rPr lang="zh-CN" altLang="en-US" dirty="0">
                <a:effectLst/>
                <a:latin typeface="Helvetica" pitchFamily="2" charset="0"/>
              </a:rPr>
              <a:t>发送节点的新消息，</a:t>
            </a:r>
            <a:r>
              <a:rPr lang="en" altLang="zh-CN" dirty="0" err="1">
                <a:effectLst/>
                <a:latin typeface="Helvetica" pitchFamily="2" charset="0"/>
              </a:rPr>
              <a:t>APIServer</a:t>
            </a:r>
            <a:r>
              <a:rPr lang="zh-CN" altLang="en-US" dirty="0">
                <a:effectLst/>
                <a:latin typeface="Helvetica" pitchFamily="2" charset="0"/>
              </a:rPr>
              <a:t>将接收到的消息写入</a:t>
            </a:r>
            <a:r>
              <a:rPr lang="en" altLang="zh-CN" dirty="0" err="1">
                <a:effectLst/>
                <a:latin typeface="Helvetica" pitchFamily="2" charset="0"/>
              </a:rPr>
              <a:t>Etcd</a:t>
            </a:r>
            <a:endParaRPr lang="en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﻿Pod</a:t>
            </a:r>
            <a:r>
              <a:rPr lang="zh-CN" altLang="en-US" dirty="0">
                <a:effectLst/>
                <a:latin typeface="Helvetica" pitchFamily="2" charset="0"/>
              </a:rPr>
              <a:t>管理：</a:t>
            </a:r>
            <a:r>
              <a:rPr lang="en" altLang="zh-CN" dirty="0">
                <a:effectLst/>
                <a:latin typeface="Helvetica" pitchFamily="2" charset="0"/>
              </a:rPr>
              <a:t>Kubelet</a:t>
            </a:r>
            <a:r>
              <a:rPr lang="zh-CN" altLang="en-US" dirty="0">
                <a:effectLst/>
                <a:latin typeface="Helvetica" pitchFamily="2" charset="0"/>
              </a:rPr>
              <a:t>通过</a:t>
            </a:r>
            <a:r>
              <a:rPr lang="en" altLang="zh-CN" dirty="0" err="1">
                <a:effectLst/>
                <a:latin typeface="Helvetica" pitchFamily="2" charset="0"/>
              </a:rPr>
              <a:t>APIServer</a:t>
            </a:r>
            <a:r>
              <a:rPr lang="zh-CN" altLang="en-US" dirty="0">
                <a:effectLst/>
                <a:latin typeface="Helvetica" pitchFamily="2" charset="0"/>
              </a:rPr>
              <a:t>监听</a:t>
            </a:r>
            <a:r>
              <a:rPr lang="en" altLang="zh-CN" dirty="0" err="1">
                <a:effectLst/>
                <a:latin typeface="Helvetica" pitchFamily="2" charset="0"/>
              </a:rPr>
              <a:t>Etcd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所有针对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的操作都会被</a:t>
            </a:r>
            <a:r>
              <a:rPr lang="en" altLang="zh-CN" dirty="0">
                <a:effectLst/>
                <a:latin typeface="Helvetica" pitchFamily="2" charset="0"/>
              </a:rPr>
              <a:t>Kubelet</a:t>
            </a:r>
            <a:r>
              <a:rPr lang="zh-CN" altLang="en-US" dirty="0">
                <a:effectLst/>
                <a:latin typeface="Helvetica" pitchFamily="2" charset="0"/>
              </a:rPr>
              <a:t>监听到，并针对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或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中的容器进行相应的操作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﻿﻿容器健康检查：</a:t>
            </a:r>
            <a:r>
              <a:rPr lang="en" altLang="zh-CN" dirty="0">
                <a:effectLst/>
                <a:latin typeface="Helvetica" pitchFamily="2" charset="0"/>
              </a:rPr>
              <a:t>Kubelet</a:t>
            </a:r>
            <a:r>
              <a:rPr lang="zh-CN" altLang="en-US" dirty="0">
                <a:effectLst/>
                <a:latin typeface="Helvetica" pitchFamily="2" charset="0"/>
              </a:rPr>
              <a:t>定期调用容器中</a:t>
            </a:r>
            <a:r>
              <a:rPr lang="en" altLang="zh-CN" dirty="0">
                <a:effectLst/>
                <a:latin typeface="Helvetica" pitchFamily="2" charset="0"/>
              </a:rPr>
              <a:t>Liveness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en" altLang="zh-CN" dirty="0">
                <a:effectLst/>
                <a:latin typeface="Helvetica" pitchFamily="2" charset="0"/>
              </a:rPr>
              <a:t>Readiness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诊断容器的健康状态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﻿资源监控：</a:t>
            </a:r>
            <a:r>
              <a:rPr lang="en" altLang="zh-CN" dirty="0">
                <a:effectLst/>
                <a:latin typeface="Helvetica" pitchFamily="2" charset="0"/>
              </a:rPr>
              <a:t>Kubelet</a:t>
            </a:r>
            <a:r>
              <a:rPr lang="zh-CN" altLang="en-US" dirty="0">
                <a:effectLst/>
                <a:latin typeface="Helvetica" pitchFamily="2" charset="0"/>
              </a:rPr>
              <a:t>内置</a:t>
            </a:r>
            <a:r>
              <a:rPr lang="en" altLang="zh-CN" dirty="0">
                <a:effectLst/>
                <a:latin typeface="Helvetica" pitchFamily="2" charset="0"/>
              </a:rPr>
              <a:t>cAdvisor</a:t>
            </a:r>
            <a:r>
              <a:rPr lang="zh-CN" altLang="en-US" dirty="0">
                <a:effectLst/>
                <a:latin typeface="Helvetica" pitchFamily="2" charset="0"/>
              </a:rPr>
              <a:t>工具，可以监控容器和节点的资源信息，包括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zh-CN" altLang="en-US" dirty="0">
                <a:effectLst/>
                <a:latin typeface="Helvetica" pitchFamily="2" charset="0"/>
              </a:rPr>
              <a:t>内存、文件系统和网络等统计信息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230E1F-B844-BAA0-7DA8-148476AC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84" y="1246909"/>
            <a:ext cx="6680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4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858C87B-A679-0532-78DE-8FCD1057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组件介绍</a:t>
            </a:r>
            <a:r>
              <a:rPr lang="en-US" altLang="zh-CN" dirty="0">
                <a:effectLst/>
                <a:latin typeface="Helvetica" pitchFamily="2" charset="0"/>
              </a:rPr>
              <a:t>- </a:t>
            </a:r>
            <a:r>
              <a:rPr lang="en" altLang="zh-CN" dirty="0">
                <a:effectLst/>
                <a:latin typeface="Helvetica" pitchFamily="2" charset="0"/>
              </a:rPr>
              <a:t>Kube-proxy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7A62E2-79EA-DE32-2252-C9D0DB7E5F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用于实现端口映射和负载均衡。可以看作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-US" dirty="0">
                <a:effectLst/>
                <a:latin typeface="Helvetica" pitchFamily="2" charset="0"/>
              </a:rPr>
              <a:t>的透明代理及负载均衡器，其核心功能是将到某个</a:t>
            </a:r>
            <a:r>
              <a:rPr lang="en" altLang="zh-CN" dirty="0">
                <a:effectLst/>
                <a:latin typeface="Helvetica" pitchFamily="2" charset="0"/>
              </a:rPr>
              <a:t>Service</a:t>
            </a:r>
            <a:r>
              <a:rPr lang="zh-CN" altLang="en-US" dirty="0">
                <a:effectLst/>
                <a:latin typeface="Helvetica" pitchFamily="2" charset="0"/>
              </a:rPr>
              <a:t>的访问请求转发到后端的多个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实例上</a:t>
            </a:r>
            <a:r>
              <a:rPr lang="en-US" altLang="zh-CN" dirty="0">
                <a:effectLst/>
                <a:latin typeface="Helvetica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Helvetica" pitchFamily="2" charset="0"/>
              </a:rPr>
              <a:t>﻿﻿</a:t>
            </a:r>
            <a:r>
              <a:rPr lang="en" altLang="zh-CN" dirty="0">
                <a:effectLst/>
                <a:latin typeface="Helvetica" pitchFamily="2" charset="0"/>
              </a:rPr>
              <a:t>Kube-proxy</a:t>
            </a:r>
            <a:r>
              <a:rPr lang="zh-CN" altLang="en-US" dirty="0">
                <a:effectLst/>
                <a:latin typeface="Helvetica" pitchFamily="2" charset="0"/>
              </a:rPr>
              <a:t>主要有两种模式</a:t>
            </a:r>
            <a:r>
              <a:rPr lang="en" altLang="zh-CN" dirty="0">
                <a:effectLst/>
                <a:latin typeface="Helvetica" pitchFamily="2" charset="0"/>
              </a:rPr>
              <a:t>iptables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 err="1">
                <a:effectLst/>
                <a:latin typeface="Helvetica" pitchFamily="2" charset="0"/>
              </a:rPr>
              <a:t>ipvs</a:t>
            </a:r>
            <a:endParaRPr lang="en" altLang="zh-CN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6B443D-F0B8-4A0F-666B-F0EBF5AF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764" y="1450428"/>
            <a:ext cx="4551295" cy="45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1D9D0AB4-ACC6-65A7-99CC-78C6291E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K8S </a:t>
            </a:r>
            <a:r>
              <a:rPr lang="zh-CN" altLang="en-US" dirty="0"/>
              <a:t>架构总结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4E1C2-FA3E-2D7D-2A70-7AB245963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 err="1">
                <a:effectLst/>
                <a:latin typeface="Helvetica" pitchFamily="2" charset="0"/>
              </a:rPr>
              <a:t>kubernetes</a:t>
            </a:r>
            <a:r>
              <a:rPr lang="zh-CN" altLang="en-US" dirty="0">
                <a:effectLst/>
                <a:latin typeface="Helvetica" pitchFamily="2" charset="0"/>
              </a:rPr>
              <a:t>是典型的</a:t>
            </a:r>
            <a:r>
              <a:rPr lang="en" altLang="zh-CN" dirty="0">
                <a:effectLst/>
                <a:latin typeface="Helvetica" pitchFamily="2" charset="0"/>
              </a:rPr>
              <a:t>master-slave</a:t>
            </a:r>
            <a:r>
              <a:rPr lang="zh-CN" altLang="en-US" dirty="0">
                <a:effectLst/>
                <a:latin typeface="Helvetica" pitchFamily="2" charset="0"/>
              </a:rPr>
              <a:t>架构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etcd</a:t>
            </a:r>
            <a:r>
              <a:rPr lang="zh-CN" altLang="en-US" dirty="0">
                <a:effectLst/>
                <a:latin typeface="Helvetica" pitchFamily="2" charset="0"/>
              </a:rPr>
              <a:t>负责所有资源对象的存储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master@fE</a:t>
            </a:r>
            <a:r>
              <a:rPr lang="en" altLang="zh-CN" dirty="0">
                <a:effectLst/>
                <a:latin typeface="Helvetica" pitchFamily="2" charset="0"/>
              </a:rPr>
              <a:t>: </a:t>
            </a:r>
            <a:r>
              <a:rPr lang="en" altLang="zh-CN" dirty="0" err="1">
                <a:effectLst/>
                <a:latin typeface="Helvetica" pitchFamily="2" charset="0"/>
              </a:rPr>
              <a:t>apiserver</a:t>
            </a:r>
            <a:r>
              <a:rPr lang="en" altLang="zh-CN" dirty="0">
                <a:effectLst/>
                <a:latin typeface="Helvetica" pitchFamily="2" charset="0"/>
              </a:rPr>
              <a:t>, scheduler, control-manger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</a:t>
            </a:r>
            <a:r>
              <a:rPr lang="en" altLang="zh-CN" dirty="0" err="1">
                <a:effectLst/>
                <a:latin typeface="Helvetica" pitchFamily="2" charset="0"/>
              </a:rPr>
              <a:t>slaveEf</a:t>
            </a:r>
            <a:r>
              <a:rPr lang="en" altLang="zh-CN" dirty="0">
                <a:effectLst/>
                <a:latin typeface="Helvetica" pitchFamily="2" charset="0"/>
              </a:rPr>
              <a:t>: kubelet, </a:t>
            </a:r>
            <a:r>
              <a:rPr lang="en" altLang="zh-CN" dirty="0" err="1">
                <a:effectLst/>
                <a:latin typeface="Helvetica" pitchFamily="2" charset="0"/>
              </a:rPr>
              <a:t>kube</a:t>
            </a:r>
            <a:r>
              <a:rPr lang="en" altLang="zh-CN" dirty="0">
                <a:effectLst/>
                <a:latin typeface="Helvetica" pitchFamily="2" charset="0"/>
              </a:rPr>
              <a:t>-proxy</a:t>
            </a:r>
          </a:p>
        </p:txBody>
      </p:sp>
    </p:spTree>
    <p:extLst>
      <p:ext uri="{BB962C8B-B14F-4D97-AF65-F5344CB8AC3E}">
        <p14:creationId xmlns:p14="http://schemas.microsoft.com/office/powerpoint/2010/main" val="270885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https://blog.csdn.net/weixin_53269650/article/details/145509482</a:t>
            </a:r>
            <a:endParaRPr lang="en" altLang="zh-CN" dirty="0"/>
          </a:p>
          <a:p>
            <a:endParaRPr lang="en-US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sz="1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8816F-1A90-739E-D6B9-A7DC02A9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物理裸金属 </a:t>
            </a:r>
            <a:r>
              <a:rPr lang="en-US" altLang="zh-CN" dirty="0"/>
              <a:t>vs</a:t>
            </a:r>
            <a:r>
              <a:rPr lang="zh-CN" altLang="en-US" dirty="0"/>
              <a:t> 虚拟机 </a:t>
            </a:r>
            <a:r>
              <a:rPr lang="en-US" altLang="zh-CN" dirty="0"/>
              <a:t>vs</a:t>
            </a:r>
            <a:r>
              <a:rPr lang="zh-CN" altLang="en-US" dirty="0"/>
              <a:t> 容器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135C6E2-A1AC-156C-D983-446C16373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4547650"/>
            <a:ext cx="3069399" cy="159039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一栋楼一户人家</a:t>
            </a:r>
            <a:endParaRPr lang="en-US" altLang="zh-CN" sz="1800" dirty="0">
              <a:effectLst/>
              <a:latin typeface="Helvetica" pitchFamily="2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独立地基，独立花园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E7DDCB-21D0-A73F-8FF8-D5C8722B70DB}"/>
              </a:ext>
            </a:extLst>
          </p:cNvPr>
          <p:cNvSpPr txBox="1"/>
          <p:nvPr/>
        </p:nvSpPr>
        <p:spPr>
          <a:xfrm>
            <a:off x="655166" y="1785625"/>
            <a:ext cx="3118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物理裸金属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33E1B0-4446-E23F-0FA2-DD7D34B7D27F}"/>
              </a:ext>
            </a:extLst>
          </p:cNvPr>
          <p:cNvSpPr txBox="1"/>
          <p:nvPr/>
        </p:nvSpPr>
        <p:spPr>
          <a:xfrm>
            <a:off x="3693033" y="1785625"/>
            <a:ext cx="397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虚拟机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VM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B8704B-57E3-72A8-8215-548C5A8F951B}"/>
              </a:ext>
            </a:extLst>
          </p:cNvPr>
          <p:cNvSpPr txBox="1"/>
          <p:nvPr/>
        </p:nvSpPr>
        <p:spPr>
          <a:xfrm>
            <a:off x="7589018" y="1785625"/>
            <a:ext cx="397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容器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Container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3" name="内容占位符 10">
            <a:extLst>
              <a:ext uri="{FF2B5EF4-FFF2-40B4-BE49-F238E27FC236}">
                <a16:creationId xmlns:a16="http://schemas.microsoft.com/office/drawing/2014/main" id="{7C00D3B3-BCCF-66C6-3FFD-9FD03893FFE8}"/>
              </a:ext>
            </a:extLst>
          </p:cNvPr>
          <p:cNvSpPr txBox="1">
            <a:spLocks/>
          </p:cNvSpPr>
          <p:nvPr/>
        </p:nvSpPr>
        <p:spPr>
          <a:xfrm>
            <a:off x="4219171" y="4547650"/>
            <a:ext cx="3330158" cy="15903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一栋楼多套房，一套房一户人家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共享地基，共享花园，独立卫生间、厨房和竞带</a:t>
            </a:r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01B5E984-3785-BA06-1A7D-52513121286D}"/>
              </a:ext>
            </a:extLst>
          </p:cNvPr>
          <p:cNvSpPr txBox="1">
            <a:spLocks/>
          </p:cNvSpPr>
          <p:nvPr/>
        </p:nvSpPr>
        <p:spPr>
          <a:xfrm>
            <a:off x="8075468" y="4547650"/>
            <a:ext cx="3330158" cy="15903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latin typeface="Helvetica" pitchFamily="2" charset="0"/>
              </a:rPr>
              <a:t>一套房多个小隔间，每个隔间单租户</a:t>
            </a:r>
            <a:endParaRPr lang="en-US" altLang="zh-CN" sz="1800" dirty="0">
              <a:latin typeface="Helvetica" pitchFamily="2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Helvetica" pitchFamily="2" charset="0"/>
              </a:rPr>
              <a:t>共享地基，共享花园，还共享卫生间、厨房和宽带</a:t>
            </a:r>
          </a:p>
        </p:txBody>
      </p:sp>
      <p:pic>
        <p:nvPicPr>
          <p:cNvPr id="1026" name="Picture 2" descr="Rent Villa „Just be happy“ near Split – Crovillas">
            <a:extLst>
              <a:ext uri="{FF2B5EF4-FFF2-40B4-BE49-F238E27FC236}">
                <a16:creationId xmlns:a16="http://schemas.microsoft.com/office/drawing/2014/main" id="{87965983-37F2-3D9E-8618-E8D7D27B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8" y="2439714"/>
            <a:ext cx="296190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family residential - Wikipedia">
            <a:extLst>
              <a:ext uri="{FF2B5EF4-FFF2-40B4-BE49-F238E27FC236}">
                <a16:creationId xmlns:a16="http://schemas.microsoft.com/office/drawing/2014/main" id="{5A0869E2-2F88-5E9A-9A45-CA44671C4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b="8452"/>
          <a:stretch/>
        </p:blipFill>
        <p:spPr bwMode="auto">
          <a:xfrm>
            <a:off x="4403298" y="2439714"/>
            <a:ext cx="296190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 capsule hotel: a review of the 10 best - Yesim">
            <a:extLst>
              <a:ext uri="{FF2B5EF4-FFF2-40B4-BE49-F238E27FC236}">
                <a16:creationId xmlns:a16="http://schemas.microsoft.com/office/drawing/2014/main" id="{242F90DB-560C-EF38-C70A-855A681E4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305" y="2408184"/>
            <a:ext cx="296648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EEF0E41E-2387-966E-7D67-0AD90D7FEC26}"/>
              </a:ext>
            </a:extLst>
          </p:cNvPr>
          <p:cNvSpPr/>
          <p:nvPr/>
        </p:nvSpPr>
        <p:spPr>
          <a:xfrm>
            <a:off x="3693033" y="1724750"/>
            <a:ext cx="614123" cy="537343"/>
          </a:xfrm>
          <a:prstGeom prst="rightArrow">
            <a:avLst>
              <a:gd name="adj1" fmla="val 50000"/>
              <a:gd name="adj2" fmla="val 806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34BE63ED-0619-AD82-2A0D-DBEBB95740C8}"/>
              </a:ext>
            </a:extLst>
          </p:cNvPr>
          <p:cNvSpPr/>
          <p:nvPr/>
        </p:nvSpPr>
        <p:spPr>
          <a:xfrm>
            <a:off x="7180200" y="1752565"/>
            <a:ext cx="614123" cy="537343"/>
          </a:xfrm>
          <a:prstGeom prst="rightArrow">
            <a:avLst>
              <a:gd name="adj1" fmla="val 50000"/>
              <a:gd name="adj2" fmla="val 806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17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lvl="1" indent="0" algn="ctr">
              <a:lnSpc>
                <a:spcPct val="100000"/>
              </a:lnSpc>
              <a:buSzPct val="110000"/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08416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009D2-C211-9CC8-5F78-7A925F63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K8s</a:t>
            </a:r>
            <a:r>
              <a:rPr lang="zh-CN" altLang="en-US" dirty="0"/>
              <a:t> 是什么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B24E1B9-5341-4F5B-008E-0B473B0DF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K8s</a:t>
            </a:r>
            <a:r>
              <a:rPr lang="zh-CN" altLang="en-US" dirty="0"/>
              <a:t> 是什么？</a:t>
            </a:r>
            <a:r>
              <a:rPr lang="en" altLang="zh-CN" dirty="0"/>
              <a:t>Kubernetes</a:t>
            </a:r>
            <a:r>
              <a:rPr lang="zh-CN" altLang="en-US" dirty="0"/>
              <a:t>，</a:t>
            </a:r>
            <a:r>
              <a:rPr lang="en" altLang="zh-CN" dirty="0"/>
              <a:t>Google</a:t>
            </a:r>
            <a:r>
              <a:rPr lang="zh-CN" altLang="en-US" dirty="0"/>
              <a:t> 开源容器集群管理系统的事实标准；</a:t>
            </a:r>
          </a:p>
          <a:p>
            <a:r>
              <a:rPr lang="en" altLang="zh-CN" dirty="0"/>
              <a:t>K8s</a:t>
            </a:r>
            <a:r>
              <a:rPr lang="zh-CN" altLang="en-US" dirty="0"/>
              <a:t> 设计理念：</a:t>
            </a:r>
            <a:r>
              <a:rPr lang="en" altLang="zh-CN" dirty="0"/>
              <a:t>Cattle Instead of Pets</a:t>
            </a:r>
            <a:r>
              <a:rPr lang="zh-CN" altLang="en-US" dirty="0"/>
              <a:t>。</a:t>
            </a:r>
            <a:endParaRPr lang="en" altLang="zh-CN" dirty="0"/>
          </a:p>
          <a:p>
            <a:endParaRPr lang="zh-CN" altLang="en-US" dirty="0"/>
          </a:p>
        </p:txBody>
      </p:sp>
      <p:pic>
        <p:nvPicPr>
          <p:cNvPr id="7170" name="Picture 2" descr="The Kubernetes Architecture. Master Node — The captain cool of the… | by  Sumanth Dodda | DevOps.dev">
            <a:extLst>
              <a:ext uri="{FF2B5EF4-FFF2-40B4-BE49-F238E27FC236}">
                <a16:creationId xmlns:a16="http://schemas.microsoft.com/office/drawing/2014/main" id="{BC919DD1-6411-5C0A-AC53-55EFC5811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 t="14425" r="12362" b="3741"/>
          <a:stretch/>
        </p:blipFill>
        <p:spPr bwMode="auto">
          <a:xfrm>
            <a:off x="2839818" y="2730664"/>
            <a:ext cx="6531106" cy="360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9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DABDB0E-A47A-779F-618B-2B8C35C1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K8s</a:t>
            </a:r>
            <a:r>
              <a:rPr lang="zh-CN" altLang="en-US" dirty="0"/>
              <a:t> 是什么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88B5AD-0130-0260-08A4-AF61A2666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它构建在</a:t>
            </a:r>
            <a:r>
              <a:rPr lang="en" altLang="zh-CN" dirty="0"/>
              <a:t>Docker</a:t>
            </a:r>
            <a:r>
              <a:rPr lang="zh-CN" altLang="en-US" dirty="0"/>
              <a:t>技术之上，为容器化的应用提供资源调度，部署运行，服务发现，扩容缩容等一整套功能，本质上是基于容器技术的</a:t>
            </a:r>
            <a:r>
              <a:rPr lang="en" altLang="zh-CN" dirty="0"/>
              <a:t>Micro-PaaS</a:t>
            </a:r>
            <a:r>
              <a:rPr lang="zh-CN" altLang="en-US" dirty="0"/>
              <a:t>平台，</a:t>
            </a:r>
            <a:r>
              <a:rPr lang="en" altLang="zh-CN" dirty="0"/>
              <a:t>Kubernetes</a:t>
            </a:r>
            <a:r>
              <a:rPr lang="zh-CN" altLang="en-US" dirty="0"/>
              <a:t>的灵感来源于</a:t>
            </a:r>
            <a:r>
              <a:rPr lang="en" altLang="zh-CN" dirty="0"/>
              <a:t>Google</a:t>
            </a:r>
            <a:r>
              <a:rPr lang="zh-CN" altLang="en-US" dirty="0"/>
              <a:t>内部的</a:t>
            </a:r>
            <a:r>
              <a:rPr lang="en" altLang="zh-CN" dirty="0"/>
              <a:t>Borg</a:t>
            </a:r>
            <a:r>
              <a:rPr lang="zh-CN" altLang="en-US" dirty="0"/>
              <a:t>系统；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Docker</a:t>
            </a:r>
            <a:r>
              <a:rPr lang="zh-CN" altLang="en-US" dirty="0"/>
              <a:t>容器宿主机组成集群，统一进行资源调度，自动管理容器生命周期，提供跨节点服务发现和负载均衡；更好的支持微服务理念，划分、细分服务之间的边界，比如</a:t>
            </a:r>
            <a:r>
              <a:rPr lang="en" altLang="zh-CN" dirty="0" err="1"/>
              <a:t>Lablel</a:t>
            </a:r>
            <a:r>
              <a:rPr lang="zh-CN" altLang="en" dirty="0"/>
              <a:t>、</a:t>
            </a:r>
            <a:r>
              <a:rPr lang="en" altLang="zh-CN" dirty="0"/>
              <a:t>Pod</a:t>
            </a:r>
            <a:r>
              <a:rPr lang="zh-CN" altLang="en-US" dirty="0"/>
              <a:t>等概念的引入；</a:t>
            </a:r>
          </a:p>
          <a:p>
            <a:r>
              <a:rPr lang="zh-CN" altLang="en-US" dirty="0"/>
              <a:t>提供一套完整、简单易用的</a:t>
            </a:r>
            <a:r>
              <a:rPr lang="en" altLang="zh-CN" dirty="0"/>
              <a:t>Restful API</a:t>
            </a:r>
            <a:r>
              <a:rPr lang="zh-CN" altLang="en-US" dirty="0"/>
              <a:t>对外提供服务。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37E74DE-B3B0-E66A-EA11-6727C0CF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821" y="2501901"/>
            <a:ext cx="6083300" cy="3987800"/>
          </a:xfrm>
          <a:prstGeom prst="rect">
            <a:avLst/>
          </a:prstGeom>
        </p:spPr>
      </p:pic>
      <p:pic>
        <p:nvPicPr>
          <p:cNvPr id="1026" name="Picture 2" descr="An Introduction to Containers, Docker, and Kubernetes | by Lawrence Han |  Medium">
            <a:extLst>
              <a:ext uri="{FF2B5EF4-FFF2-40B4-BE49-F238E27FC236}">
                <a16:creationId xmlns:a16="http://schemas.microsoft.com/office/drawing/2014/main" id="{268620EC-BC5A-6495-0FE2-1DB1CAD3D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83" y="3348089"/>
            <a:ext cx="7633959" cy="298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51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33636</TotalTime>
  <Words>3989</Words>
  <Application>Microsoft Macintosh PowerPoint</Application>
  <PresentationFormat>自定义</PresentationFormat>
  <Paragraphs>324</Paragraphs>
  <Slides>57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57</vt:i4>
      </vt:variant>
    </vt:vector>
  </HeadingPairs>
  <TitlesOfParts>
    <vt:vector size="72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物理裸金属 vs 虚拟机 vs 容器</vt:lpstr>
      <vt:lpstr>PowerPoint 演示文稿</vt:lpstr>
      <vt:lpstr>K8s 是什么</vt:lpstr>
      <vt:lpstr>K8s 是什么</vt:lpstr>
      <vt:lpstr>K8s相关概念简介</vt:lpstr>
      <vt:lpstr>K8s相关概念简介</vt:lpstr>
      <vt:lpstr>容器生态发展：CNCF事实标准</vt:lpstr>
      <vt:lpstr>PowerPoint 演示文稿</vt:lpstr>
      <vt:lpstr>PowerPoint 演示文稿</vt:lpstr>
      <vt:lpstr>K8S 整体架构</vt:lpstr>
      <vt:lpstr>K8S 整体架构</vt:lpstr>
      <vt:lpstr>K8S 整体架构</vt:lpstr>
      <vt:lpstr>架构概述 </vt:lpstr>
      <vt:lpstr>Kubernets对象概览</vt:lpstr>
      <vt:lpstr>Kubernetes工作原理</vt:lpstr>
      <vt:lpstr>K8S 整体架构</vt:lpstr>
      <vt:lpstr>K8s如何兑现容器管理的“灵和简”</vt:lpstr>
      <vt:lpstr>PowerPoint 演示文稿</vt:lpstr>
      <vt:lpstr>PowerPoint 演示文稿</vt:lpstr>
      <vt:lpstr>K8s核心功能：调度</vt:lpstr>
      <vt:lpstr>K8s关键概念：POD</vt:lpstr>
      <vt:lpstr>基本概念</vt:lpstr>
      <vt:lpstr>K8s关键概念：POD</vt:lpstr>
      <vt:lpstr>PowerPoint 演示文稿</vt:lpstr>
      <vt:lpstr>Pause容器</vt:lpstr>
      <vt:lpstr>Init容器</vt:lpstr>
      <vt:lpstr>业务容器</vt:lpstr>
      <vt:lpstr>Pod的生命周期</vt:lpstr>
      <vt:lpstr>Pod的生命周期 -检查探针</vt:lpstr>
      <vt:lpstr>K8s关键概念：ReplicaSet</vt:lpstr>
      <vt:lpstr>K8s关键概念：ReplicaSet</vt:lpstr>
      <vt:lpstr>K8s关键概念： Deployment</vt:lpstr>
      <vt:lpstr>PowerPoint 演示文稿</vt:lpstr>
      <vt:lpstr>StatefuISet</vt:lpstr>
      <vt:lpstr>PowerPoint 演示文稿</vt:lpstr>
      <vt:lpstr>Service</vt:lpstr>
      <vt:lpstr>Service</vt:lpstr>
      <vt:lpstr>Kubernetes API 对象构成</vt:lpstr>
      <vt:lpstr>Scheduling：为Pod找到一个合适的Node</vt:lpstr>
      <vt:lpstr>K8S 调度器的资源分配机制</vt:lpstr>
      <vt:lpstr>Pod网络</vt:lpstr>
      <vt:lpstr>存储卷</vt:lpstr>
      <vt:lpstr>普通存储卷（volume）</vt:lpstr>
      <vt:lpstr>持久化存储卷（PersistentVolume）</vt:lpstr>
      <vt:lpstr>组介绍- API Server </vt:lpstr>
      <vt:lpstr>组件介绍-Controller Manager </vt:lpstr>
      <vt:lpstr>Kubelet</vt:lpstr>
      <vt:lpstr>组件介绍- Kube-proxy</vt:lpstr>
      <vt:lpstr>PowerPoint 演示文稿</vt:lpstr>
      <vt:lpstr>K8S 架构总结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12149</cp:revision>
  <cp:lastPrinted>2023-09-08T09:14:01Z</cp:lastPrinted>
  <dcterms:created xsi:type="dcterms:W3CDTF">2020-08-28T08:44:19Z</dcterms:created>
  <dcterms:modified xsi:type="dcterms:W3CDTF">2025-07-23T14:43:27Z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